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78" r:id="rId2"/>
    <p:sldId id="287" r:id="rId3"/>
    <p:sldId id="292" r:id="rId4"/>
    <p:sldId id="293" r:id="rId5"/>
    <p:sldId id="289" r:id="rId6"/>
    <p:sldId id="280" r:id="rId7"/>
    <p:sldId id="282" r:id="rId8"/>
    <p:sldId id="291" r:id="rId9"/>
    <p:sldId id="279" r:id="rId10"/>
  </p:sldIdLst>
  <p:sldSz cx="9144000" cy="6858000" type="screen4x3"/>
  <p:notesSz cx="6858000" cy="9144000"/>
  <p:defaultTextStyle>
    <a:lvl1pPr>
      <a:defRPr>
        <a:latin typeface="Verdana"/>
        <a:ea typeface="Verdana"/>
        <a:cs typeface="Verdana"/>
        <a:sym typeface="Verdana"/>
      </a:defRPr>
    </a:lvl1pPr>
    <a:lvl2pPr indent="457200">
      <a:defRPr>
        <a:latin typeface="Verdana"/>
        <a:ea typeface="Verdana"/>
        <a:cs typeface="Verdana"/>
        <a:sym typeface="Verdana"/>
      </a:defRPr>
    </a:lvl2pPr>
    <a:lvl3pPr indent="914400">
      <a:defRPr>
        <a:latin typeface="Verdana"/>
        <a:ea typeface="Verdana"/>
        <a:cs typeface="Verdana"/>
        <a:sym typeface="Verdana"/>
      </a:defRPr>
    </a:lvl3pPr>
    <a:lvl4pPr indent="1371600">
      <a:defRPr>
        <a:latin typeface="Verdana"/>
        <a:ea typeface="Verdana"/>
        <a:cs typeface="Verdana"/>
        <a:sym typeface="Verdana"/>
      </a:defRPr>
    </a:lvl4pPr>
    <a:lvl5pPr indent="1828800">
      <a:defRPr>
        <a:latin typeface="Verdana"/>
        <a:ea typeface="Verdana"/>
        <a:cs typeface="Verdana"/>
        <a:sym typeface="Verdana"/>
      </a:defRPr>
    </a:lvl5pPr>
    <a:lvl6pPr indent="2286000">
      <a:defRPr>
        <a:latin typeface="Verdana"/>
        <a:ea typeface="Verdana"/>
        <a:cs typeface="Verdana"/>
        <a:sym typeface="Verdana"/>
      </a:defRPr>
    </a:lvl6pPr>
    <a:lvl7pPr indent="2743200">
      <a:defRPr>
        <a:latin typeface="Verdana"/>
        <a:ea typeface="Verdana"/>
        <a:cs typeface="Verdana"/>
        <a:sym typeface="Verdana"/>
      </a:defRPr>
    </a:lvl7pPr>
    <a:lvl8pPr indent="3200400">
      <a:defRPr>
        <a:latin typeface="Verdana"/>
        <a:ea typeface="Verdana"/>
        <a:cs typeface="Verdana"/>
        <a:sym typeface="Verdana"/>
      </a:defRPr>
    </a:lvl8pPr>
    <a:lvl9pPr indent="3657600">
      <a:defRPr>
        <a:latin typeface="Verdana"/>
        <a:ea typeface="Verdana"/>
        <a:cs typeface="Verdana"/>
        <a:sym typeface="Verdana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90"/>
    <a:srgbClr val="00CCFF"/>
    <a:srgbClr val="808080"/>
    <a:srgbClr val="54585A"/>
    <a:srgbClr val="7E7B79"/>
    <a:srgbClr val="97613F"/>
    <a:srgbClr val="8B634B"/>
    <a:srgbClr val="FFC9E8"/>
    <a:srgbClr val="FF81C9"/>
    <a:srgbClr val="FF75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n" i="on">
        <a:font>
          <a:latin typeface="Verdana"/>
          <a:ea typeface="Verdana"/>
          <a:cs typeface="Verdana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n">
        <a:font>
          <a:latin typeface="Verdana"/>
          <a:ea typeface="Verdana"/>
          <a:cs typeface="Verdan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4F81BD"/>
          </a:solidFill>
        </a:fill>
      </a:tcStyle>
    </a:firstCol>
    <a:lastRow>
      <a:tcTxStyle b="on" i="on">
        <a:font>
          <a:latin typeface="Verdana"/>
          <a:ea typeface="Verdana"/>
          <a:cs typeface="Verdan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4F81BD"/>
          </a:solidFill>
        </a:fill>
      </a:tcStyle>
    </a:lastRow>
    <a:firstRow>
      <a:tcTxStyle b="on" i="on">
        <a:font>
          <a:latin typeface="Verdana"/>
          <a:ea typeface="Verdana"/>
          <a:cs typeface="Verdan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4F81BD"/>
          </a:solidFill>
        </a:fill>
      </a:tcStyle>
    </a:firstRow>
  </a:tblStyle>
  <a:tblStyle styleId="{C7B018BB-80A7-4F77-B60F-C8B233D01FF8}" styleName="">
    <a:tblBg/>
    <a:wholeTbl>
      <a:tcTxStyle b="on" i="on">
        <a:font>
          <a:latin typeface="Verdana"/>
          <a:ea typeface="Verdana"/>
          <a:cs typeface="Verdana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n">
        <a:font>
          <a:latin typeface="Verdana"/>
          <a:ea typeface="Verdana"/>
          <a:cs typeface="Verdan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9BBB59"/>
          </a:solidFill>
        </a:fill>
      </a:tcStyle>
    </a:firstCol>
    <a:lastRow>
      <a:tcTxStyle b="on" i="on">
        <a:font>
          <a:latin typeface="Verdana"/>
          <a:ea typeface="Verdana"/>
          <a:cs typeface="Verdan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9BBB59"/>
          </a:solidFill>
        </a:fill>
      </a:tcStyle>
    </a:lastRow>
    <a:firstRow>
      <a:tcTxStyle b="on" i="on">
        <a:font>
          <a:latin typeface="Verdana"/>
          <a:ea typeface="Verdana"/>
          <a:cs typeface="Verdan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9BBB59"/>
          </a:solidFill>
        </a:fill>
      </a:tcStyle>
    </a:firstRow>
  </a:tblStyle>
  <a:tblStyle styleId="{EEE7283C-3CF3-47DC-8721-378D4A62B228}" styleName="">
    <a:tblBg/>
    <a:wholeTbl>
      <a:tcTxStyle b="on" i="on">
        <a:font>
          <a:latin typeface="Verdana"/>
          <a:ea typeface="Verdana"/>
          <a:cs typeface="Verdana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n">
        <a:font>
          <a:latin typeface="Verdana"/>
          <a:ea typeface="Verdana"/>
          <a:cs typeface="Verdan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79646"/>
          </a:solidFill>
        </a:fill>
      </a:tcStyle>
    </a:firstCol>
    <a:lastRow>
      <a:tcTxStyle b="on" i="on">
        <a:font>
          <a:latin typeface="Verdana"/>
          <a:ea typeface="Verdana"/>
          <a:cs typeface="Verdan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79646"/>
          </a:solidFill>
        </a:fill>
      </a:tcStyle>
    </a:lastRow>
    <a:firstRow>
      <a:tcTxStyle b="on" i="on">
        <a:font>
          <a:latin typeface="Verdana"/>
          <a:ea typeface="Verdana"/>
          <a:cs typeface="Verdan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79646"/>
          </a:solidFill>
        </a:fill>
      </a:tcStyle>
    </a:firstRow>
  </a:tblStyle>
  <a:tblStyle styleId="{CF821DB8-F4EB-4A41-A1BA-3FCAFE7338EE}" styleName="">
    <a:tblBg/>
    <a:wholeTbl>
      <a:tcTxStyle b="on" i="on">
        <a:font>
          <a:latin typeface="Verdana"/>
          <a:ea typeface="Verdana"/>
          <a:cs typeface="Verdan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Verdana"/>
          <a:ea typeface="Verdana"/>
          <a:cs typeface="Verdan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F81BD"/>
          </a:solidFill>
        </a:fill>
      </a:tcStyle>
    </a:firstCol>
    <a:lastRow>
      <a:tcTxStyle b="on" i="on">
        <a:font>
          <a:latin typeface="Verdana"/>
          <a:ea typeface="Verdana"/>
          <a:cs typeface="Verdan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bevel/>
            </a:ln>
          </a:top>
          <a:bottom>
            <a:ln w="254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n">
        <a:font>
          <a:latin typeface="Verdana"/>
          <a:ea typeface="Verdana"/>
          <a:cs typeface="Verdan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bevel/>
            </a:ln>
          </a:top>
          <a:bottom>
            <a:ln w="254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F81BD"/>
          </a:solidFill>
        </a:fill>
      </a:tcStyle>
    </a:firstRow>
  </a:tblStyle>
  <a:tblStyle styleId="{33BA23B1-9221-436E-865A-0063620EA4FD}" styleName="">
    <a:tblBg/>
    <a:wholeTbl>
      <a:tcTxStyle b="on" i="on">
        <a:font>
          <a:latin typeface="Verdana"/>
          <a:ea typeface="Verdana"/>
          <a:cs typeface="Verdana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n">
        <a:font>
          <a:latin typeface="Verdana"/>
          <a:ea typeface="Verdana"/>
          <a:cs typeface="Verdan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/>
        </a:fill>
      </a:tcStyle>
    </a:firstCol>
    <a:lastRow>
      <a:tcTxStyle b="on" i="on">
        <a:font>
          <a:latin typeface="Verdana"/>
          <a:ea typeface="Verdana"/>
          <a:cs typeface="Verdan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/>
        </a:fill>
      </a:tcStyle>
    </a:lastRow>
    <a:firstRow>
      <a:tcTxStyle b="on" i="on">
        <a:font>
          <a:latin typeface="Verdana"/>
          <a:ea typeface="Verdana"/>
          <a:cs typeface="Verdan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/>
        </a:fill>
      </a:tcStyle>
    </a:firstRow>
  </a:tblStyle>
  <a:tblStyle styleId="{2708684C-4D16-4618-839F-0558EEFCDFE6}" styleName="">
    <a:tblBg/>
    <a:wholeTbl>
      <a:tcTxStyle b="on" i="on">
        <a:font>
          <a:latin typeface="Verdana"/>
          <a:ea typeface="Verdana"/>
          <a:cs typeface="Verdan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12700" cap="flat">
              <a:solidFill>
                <a:srgbClr val="000000"/>
              </a:solidFill>
              <a:prstDash val="solid"/>
              <a:bevel/>
            </a:ln>
          </a:top>
          <a:bottom>
            <a:ln w="127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Verdana"/>
          <a:ea typeface="Verdana"/>
          <a:cs typeface="Verdan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12700" cap="flat">
              <a:solidFill>
                <a:srgbClr val="000000"/>
              </a:solidFill>
              <a:prstDash val="solid"/>
              <a:bevel/>
            </a:ln>
          </a:top>
          <a:bottom>
            <a:ln w="127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n">
        <a:font>
          <a:latin typeface="Verdana"/>
          <a:ea typeface="Verdana"/>
          <a:cs typeface="Verdan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50800" cap="flat">
              <a:solidFill>
                <a:srgbClr val="000000"/>
              </a:solidFill>
              <a:prstDash val="solid"/>
              <a:bevel/>
            </a:ln>
          </a:top>
          <a:bottom>
            <a:ln w="127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noFill/>
        </a:fill>
      </a:tcStyle>
    </a:lastRow>
    <a:firstRow>
      <a:tcTxStyle b="on" i="on">
        <a:font>
          <a:latin typeface="Verdana"/>
          <a:ea typeface="Verdana"/>
          <a:cs typeface="Verdan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12700" cap="flat">
              <a:solidFill>
                <a:srgbClr val="000000"/>
              </a:solidFill>
              <a:prstDash val="solid"/>
              <a:bevel/>
            </a:ln>
          </a:top>
          <a:bottom>
            <a:ln w="254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629" autoAdjust="0"/>
  </p:normalViewPr>
  <p:slideViewPr>
    <p:cSldViewPr>
      <p:cViewPr>
        <p:scale>
          <a:sx n="100" d="100"/>
          <a:sy n="100" d="100"/>
        </p:scale>
        <p:origin x="-1860" y="-1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5" d="100"/>
          <a:sy n="85" d="100"/>
        </p:scale>
        <p:origin x="-3786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7688828225435321E-2"/>
          <c:y val="1.9928101858414232E-2"/>
          <c:w val="0.44637976732744122"/>
          <c:h val="0.80810130292036519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2015</c:v>
                </c:pt>
              </c:strCache>
            </c:strRef>
          </c:tx>
          <c:spPr>
            <a:solidFill>
              <a:srgbClr val="00CCFF"/>
            </a:solidFill>
          </c:spPr>
          <c:dPt>
            <c:idx val="0"/>
            <c:bubble3D val="0"/>
            <c:spPr>
              <a:solidFill>
                <a:srgbClr val="FF0090"/>
              </a:solidFill>
            </c:spPr>
          </c:dPt>
          <c:dPt>
            <c:idx val="2"/>
            <c:bubble3D val="0"/>
            <c:spPr>
              <a:solidFill>
                <a:srgbClr val="54585A"/>
              </a:solidFill>
            </c:spPr>
          </c:dPt>
          <c:dLbls>
            <c:dLbl>
              <c:idx val="0"/>
              <c:layout>
                <c:manualLayout>
                  <c:x val="-1.0078245274334598E-2"/>
                  <c:y val="2.9642857142857192E-3"/>
                </c:manualLayout>
              </c:layout>
              <c:spPr/>
              <c:txPr>
                <a:bodyPr rot="0" vert="horz"/>
                <a:lstStyle/>
                <a:p>
                  <a:pPr>
                    <a:defRPr sz="1400">
                      <a:solidFill>
                        <a:schemeClr val="bg1"/>
                      </a:solidFill>
                      <a:latin typeface="+mj-lt"/>
                    </a:defRPr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0078245274334598E-2"/>
                  <c:y val="-2.1285949070792957E-2"/>
                </c:manualLayout>
              </c:layout>
              <c:spPr/>
              <c:txPr>
                <a:bodyPr/>
                <a:lstStyle/>
                <a:p>
                  <a:pPr>
                    <a:defRPr sz="1400">
                      <a:solidFill>
                        <a:schemeClr val="bg1"/>
                      </a:solidFill>
                      <a:latin typeface="+mj-lt"/>
                    </a:defRPr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3.359415091444864E-3"/>
                  <c:y val="-6.1582633053221484E-3"/>
                </c:manualLayout>
              </c:layout>
              <c:tx>
                <c:rich>
                  <a:bodyPr rot="0" vert="horz"/>
                  <a:lstStyle/>
                  <a:p>
                    <a:pPr>
                      <a:defRPr sz="1400">
                        <a:solidFill>
                          <a:schemeClr val="bg1"/>
                        </a:solidFill>
                        <a:latin typeface="+mj-lt"/>
                      </a:defRPr>
                    </a:pPr>
                    <a:r>
                      <a:rPr lang="ru-RU" sz="1400" dirty="0">
                        <a:solidFill>
                          <a:schemeClr val="bg1"/>
                        </a:solidFill>
                        <a:latin typeface="+mj-lt"/>
                      </a:rPr>
                      <a:t>А</a:t>
                    </a:r>
                    <a:r>
                      <a:rPr lang="ru-RU" sz="1400" dirty="0"/>
                      <a:t>кты Росстандарта</a:t>
                    </a:r>
                  </a:p>
                </c:rich>
              </c:tx>
              <c:spPr/>
              <c:showLegendKey val="0"/>
              <c:showVal val="0"/>
              <c:showCatName val="1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700">
                    <a:solidFill>
                      <a:schemeClr val="bg1"/>
                    </a:solidFill>
                    <a:latin typeface="+mj-lt"/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0"/>
            <c:showBubbleSize val="0"/>
            <c:showLeaderLines val="1"/>
          </c:dLbls>
          <c:cat>
            <c:strRef>
              <c:f>Лист1!$A$2:$A$4</c:f>
              <c:strCache>
                <c:ptCount val="3"/>
                <c:pt idx="0">
                  <c:v>Акты Правительства РФ</c:v>
                </c:pt>
                <c:pt idx="1">
                  <c:v>Акты Минпромторга России</c:v>
                </c:pt>
                <c:pt idx="2">
                  <c:v>Акты Росстандарта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9</c:v>
                </c:pt>
                <c:pt idx="1">
                  <c:v>12</c:v>
                </c:pt>
                <c:pt idx="2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35"/>
      </c:doughnutChart>
      <c:spPr>
        <a:noFill/>
        <a:ln w="25400">
          <a:noFill/>
        </a:ln>
      </c:spPr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diagrams/_rels/drawing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21F4D55-22C9-44BF-98EB-32029B433D3F}" type="doc">
      <dgm:prSet loTypeId="urn:microsoft.com/office/officeart/2005/8/layout/hierarchy4" loCatId="relationship" qsTypeId="urn:microsoft.com/office/officeart/2005/8/quickstyle/simple2" qsCatId="simple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93205AD0-A1C6-4030-9A39-7A899BB8C45D}">
      <dgm:prSet phldrT="[Текст]" custT="1"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</dgm:spPr>
      <dgm:t>
        <a:bodyPr/>
        <a:lstStyle/>
        <a:p>
          <a:pPr algn="ctr"/>
          <a:r>
            <a:rPr lang="ru-RU" sz="1600" b="0" dirty="0" smtClean="0">
              <a:solidFill>
                <a:schemeClr val="bg1"/>
              </a:solidFill>
              <a:latin typeface="+mj-lt"/>
            </a:rPr>
            <a:t>Федеральный орган исполнительной власти, осуществляющий функции по выработке государственной политики и нормативно-правовому регулированию в сфере стандартизации</a:t>
          </a:r>
        </a:p>
        <a:p>
          <a:pPr algn="ctr"/>
          <a:r>
            <a:rPr lang="ru-RU" altLang="ru-RU" sz="2000" b="0" dirty="0" smtClean="0">
              <a:solidFill>
                <a:schemeClr val="bg1"/>
              </a:solidFill>
              <a:latin typeface="+mj-lt"/>
              <a:ea typeface="Calibri" pitchFamily="34" charset="0"/>
              <a:cs typeface="Times New Roman" pitchFamily="18" charset="0"/>
            </a:rPr>
            <a:t>МИНПРОМТОРГ РОССИИ </a:t>
          </a:r>
          <a:endParaRPr lang="ru-RU" sz="2000" b="0" dirty="0">
            <a:solidFill>
              <a:schemeClr val="bg1"/>
            </a:solidFill>
            <a:latin typeface="+mj-lt"/>
          </a:endParaRPr>
        </a:p>
      </dgm:t>
    </dgm:pt>
    <dgm:pt modelId="{4C5ABD9E-A135-421C-AE8B-BDD1C465851D}" type="parTrans" cxnId="{A82A680F-1DC2-4E28-8C0B-BDB865BA2E27}">
      <dgm:prSet/>
      <dgm:spPr/>
      <dgm:t>
        <a:bodyPr/>
        <a:lstStyle/>
        <a:p>
          <a:endParaRPr lang="ru-RU"/>
        </a:p>
      </dgm:t>
    </dgm:pt>
    <dgm:pt modelId="{317E5641-49E9-4CA2-B16D-CFE1AF1A980A}" type="sibTrans" cxnId="{A82A680F-1DC2-4E28-8C0B-BDB865BA2E27}">
      <dgm:prSet/>
      <dgm:spPr/>
      <dgm:t>
        <a:bodyPr/>
        <a:lstStyle/>
        <a:p>
          <a:endParaRPr lang="ru-RU"/>
        </a:p>
      </dgm:t>
    </dgm:pt>
    <dgm:pt modelId="{FDE76BC5-E194-4DF0-A8E7-1E68F6956020}">
      <dgm:prSet phldrT="[Текст]" custT="1"/>
      <dgm:spPr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</dgm:spPr>
      <dgm:t>
        <a:bodyPr/>
        <a:lstStyle/>
        <a:p>
          <a:pPr algn="ctr"/>
          <a:r>
            <a:rPr lang="ru-RU" sz="1600" b="0" dirty="0" smtClean="0">
              <a:solidFill>
                <a:schemeClr val="bg1"/>
              </a:solidFill>
              <a:latin typeface="+mj-lt"/>
            </a:rPr>
            <a:t>Федеральный орган исполнительной власти в сфере стандартизации</a:t>
          </a:r>
        </a:p>
        <a:p>
          <a:pPr algn="ctr"/>
          <a:r>
            <a:rPr lang="ru-RU" sz="2000" b="0" dirty="0" smtClean="0">
              <a:solidFill>
                <a:schemeClr val="bg1"/>
              </a:solidFill>
              <a:latin typeface="+mj-lt"/>
              <a:ea typeface="Calibri"/>
              <a:cs typeface="Times New Roman"/>
            </a:rPr>
            <a:t>РОССТАНДАРТ</a:t>
          </a:r>
          <a:endParaRPr lang="ru-RU" sz="2000" b="0" dirty="0">
            <a:solidFill>
              <a:schemeClr val="bg1"/>
            </a:solidFill>
            <a:latin typeface="+mj-lt"/>
          </a:endParaRPr>
        </a:p>
      </dgm:t>
    </dgm:pt>
    <dgm:pt modelId="{D44EAC6B-A2F0-4440-867C-725FDB0DBA01}" type="parTrans" cxnId="{A9F331E6-9DF6-403C-B894-0CAF39647C47}">
      <dgm:prSet/>
      <dgm:spPr/>
      <dgm:t>
        <a:bodyPr/>
        <a:lstStyle/>
        <a:p>
          <a:endParaRPr lang="ru-RU"/>
        </a:p>
      </dgm:t>
    </dgm:pt>
    <dgm:pt modelId="{23708175-81A8-4E03-A09B-668274159CD4}" type="sibTrans" cxnId="{A9F331E6-9DF6-403C-B894-0CAF39647C47}">
      <dgm:prSet/>
      <dgm:spPr/>
      <dgm:t>
        <a:bodyPr/>
        <a:lstStyle/>
        <a:p>
          <a:endParaRPr lang="ru-RU"/>
        </a:p>
      </dgm:t>
    </dgm:pt>
    <dgm:pt modelId="{C90F15D7-4300-48B6-A4AE-3973047475C6}">
      <dgm:prSet phldrT="[Текст]" custT="1"/>
      <dgm:spPr>
        <a:solidFill>
          <a:srgbClr val="FF0090"/>
        </a:solidFill>
        <a:ln>
          <a:noFill/>
        </a:ln>
      </dgm:spPr>
      <dgm:t>
        <a:bodyPr/>
        <a:lstStyle/>
        <a:p>
          <a:pPr algn="ctr"/>
          <a:r>
            <a:rPr lang="ru-RU" sz="1600" b="0" dirty="0" smtClean="0">
              <a:solidFill>
                <a:schemeClr val="bg1"/>
              </a:solidFill>
              <a:latin typeface="+mj-lt"/>
            </a:rPr>
            <a:t>Технические комитеты по стандартизации</a:t>
          </a:r>
          <a:endParaRPr lang="ru-RU" sz="1600" b="0" dirty="0">
            <a:solidFill>
              <a:schemeClr val="bg1"/>
            </a:solidFill>
            <a:latin typeface="+mj-lt"/>
          </a:endParaRPr>
        </a:p>
      </dgm:t>
    </dgm:pt>
    <dgm:pt modelId="{27B3E72D-7B9D-4887-9F1E-BEA5B54C60A3}" type="parTrans" cxnId="{4CB9701F-D0A1-4518-9B44-D5E11151B1F7}">
      <dgm:prSet/>
      <dgm:spPr/>
      <dgm:t>
        <a:bodyPr/>
        <a:lstStyle/>
        <a:p>
          <a:endParaRPr lang="ru-RU"/>
        </a:p>
      </dgm:t>
    </dgm:pt>
    <dgm:pt modelId="{72D9E8FB-B737-449F-917E-7438DEB98500}" type="sibTrans" cxnId="{4CB9701F-D0A1-4518-9B44-D5E11151B1F7}">
      <dgm:prSet/>
      <dgm:spPr/>
      <dgm:t>
        <a:bodyPr/>
        <a:lstStyle/>
        <a:p>
          <a:endParaRPr lang="ru-RU"/>
        </a:p>
      </dgm:t>
    </dgm:pt>
    <dgm:pt modelId="{79026AA8-0235-4875-A816-8185421B574A}">
      <dgm:prSet phldrT="[Текст]" custT="1"/>
      <dgm:spPr>
        <a:solidFill>
          <a:srgbClr val="00CCFF"/>
        </a:solidFill>
        <a:ln>
          <a:noFill/>
        </a:ln>
      </dgm:spPr>
      <dgm:t>
        <a:bodyPr/>
        <a:lstStyle/>
        <a:p>
          <a:pPr algn="ctr"/>
          <a:r>
            <a:rPr lang="ru-RU" sz="1600" b="0" dirty="0" smtClean="0">
              <a:solidFill>
                <a:schemeClr val="bg1"/>
              </a:solidFill>
              <a:latin typeface="+mj-lt"/>
            </a:rPr>
            <a:t>Проектные технические комитеты по стандартизации </a:t>
          </a:r>
          <a:endParaRPr lang="ru-RU" sz="1600" b="0" dirty="0">
            <a:solidFill>
              <a:schemeClr val="bg1"/>
            </a:solidFill>
            <a:latin typeface="+mj-lt"/>
          </a:endParaRPr>
        </a:p>
      </dgm:t>
    </dgm:pt>
    <dgm:pt modelId="{78C17C54-F400-4655-A670-734AC4D55234}" type="parTrans" cxnId="{A56AD00B-BF0E-4E6B-9A38-869348C147E2}">
      <dgm:prSet/>
      <dgm:spPr/>
      <dgm:t>
        <a:bodyPr/>
        <a:lstStyle/>
        <a:p>
          <a:endParaRPr lang="ru-RU"/>
        </a:p>
      </dgm:t>
    </dgm:pt>
    <dgm:pt modelId="{668BEAD3-1B10-421A-8B65-18787E0FE730}" type="sibTrans" cxnId="{A56AD00B-BF0E-4E6B-9A38-869348C147E2}">
      <dgm:prSet/>
      <dgm:spPr/>
      <dgm:t>
        <a:bodyPr/>
        <a:lstStyle/>
        <a:p>
          <a:endParaRPr lang="ru-RU"/>
        </a:p>
      </dgm:t>
    </dgm:pt>
    <dgm:pt modelId="{F9A353D5-4D16-4DE2-980F-3576AB9B8F80}">
      <dgm:prSet phldrT="[Текст]" custT="1"/>
      <dgm:spPr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</dgm:spPr>
      <dgm:t>
        <a:bodyPr/>
        <a:lstStyle/>
        <a:p>
          <a:pPr algn="ctr">
            <a:lnSpc>
              <a:spcPct val="100000"/>
            </a:lnSpc>
            <a:spcAft>
              <a:spcPts val="0"/>
            </a:spcAft>
          </a:pPr>
          <a:r>
            <a:rPr lang="ru-RU" altLang="ru-RU" sz="1600" b="0" dirty="0" smtClean="0">
              <a:solidFill>
                <a:schemeClr val="bg1"/>
              </a:solidFill>
              <a:latin typeface="+mj-lt"/>
              <a:ea typeface="Calibri" pitchFamily="34" charset="0"/>
              <a:cs typeface="Times New Roman" pitchFamily="18" charset="0"/>
            </a:rPr>
            <a:t>Комиссия </a:t>
          </a:r>
        </a:p>
        <a:p>
          <a:pPr algn="ctr">
            <a:lnSpc>
              <a:spcPct val="100000"/>
            </a:lnSpc>
            <a:spcAft>
              <a:spcPts val="0"/>
            </a:spcAft>
          </a:pPr>
          <a:r>
            <a:rPr lang="ru-RU" altLang="ru-RU" sz="1600" b="0" dirty="0" smtClean="0">
              <a:solidFill>
                <a:schemeClr val="bg1"/>
              </a:solidFill>
              <a:latin typeface="+mj-lt"/>
              <a:ea typeface="Calibri" pitchFamily="34" charset="0"/>
              <a:cs typeface="Times New Roman" pitchFamily="18" charset="0"/>
            </a:rPr>
            <a:t>по апелляциям </a:t>
          </a:r>
          <a:endParaRPr lang="ru-RU" sz="1600" b="0" dirty="0">
            <a:solidFill>
              <a:schemeClr val="bg1"/>
            </a:solidFill>
            <a:latin typeface="+mj-lt"/>
          </a:endParaRPr>
        </a:p>
      </dgm:t>
    </dgm:pt>
    <dgm:pt modelId="{30C154CE-7D14-4462-A774-51A0C340E3D7}" type="parTrans" cxnId="{BD9864CB-F055-4091-B3B2-2B1006204298}">
      <dgm:prSet/>
      <dgm:spPr/>
      <dgm:t>
        <a:bodyPr/>
        <a:lstStyle/>
        <a:p>
          <a:endParaRPr lang="ru-RU"/>
        </a:p>
      </dgm:t>
    </dgm:pt>
    <dgm:pt modelId="{C4190B32-0F56-484F-A638-70BD8A7A7E46}" type="sibTrans" cxnId="{BD9864CB-F055-4091-B3B2-2B1006204298}">
      <dgm:prSet/>
      <dgm:spPr/>
      <dgm:t>
        <a:bodyPr/>
        <a:lstStyle/>
        <a:p>
          <a:endParaRPr lang="ru-RU"/>
        </a:p>
      </dgm:t>
    </dgm:pt>
    <dgm:pt modelId="{96F5CB75-4E41-436C-8BA8-B59BF9A897D0}" type="pres">
      <dgm:prSet presAssocID="{D21F4D55-22C9-44BF-98EB-32029B433D3F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6F62816C-79F8-4487-8452-B0DF243EE788}" type="pres">
      <dgm:prSet presAssocID="{93205AD0-A1C6-4030-9A39-7A899BB8C45D}" presName="vertOne" presStyleCnt="0"/>
      <dgm:spPr/>
      <dgm:t>
        <a:bodyPr/>
        <a:lstStyle/>
        <a:p>
          <a:endParaRPr lang="ru-RU"/>
        </a:p>
      </dgm:t>
    </dgm:pt>
    <dgm:pt modelId="{0B717ED9-38B8-49D9-8E13-BFBBF1C15FBC}" type="pres">
      <dgm:prSet presAssocID="{93205AD0-A1C6-4030-9A39-7A899BB8C45D}" presName="txOne" presStyleLbl="node0" presStyleIdx="0" presStyleCnt="1" custLinFactNeighborX="377" custLinFactNeighborY="1329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2C9DE95-6194-43D6-85F0-80F048BBAD16}" type="pres">
      <dgm:prSet presAssocID="{93205AD0-A1C6-4030-9A39-7A899BB8C45D}" presName="parTransOne" presStyleCnt="0"/>
      <dgm:spPr/>
      <dgm:t>
        <a:bodyPr/>
        <a:lstStyle/>
        <a:p>
          <a:endParaRPr lang="ru-RU"/>
        </a:p>
      </dgm:t>
    </dgm:pt>
    <dgm:pt modelId="{EDCAEFF2-0D33-4351-8F72-14CA89FDD540}" type="pres">
      <dgm:prSet presAssocID="{93205AD0-A1C6-4030-9A39-7A899BB8C45D}" presName="horzOne" presStyleCnt="0"/>
      <dgm:spPr/>
      <dgm:t>
        <a:bodyPr/>
        <a:lstStyle/>
        <a:p>
          <a:endParaRPr lang="ru-RU"/>
        </a:p>
      </dgm:t>
    </dgm:pt>
    <dgm:pt modelId="{A5DEE515-83CC-44C4-A27F-B49C0CDB08DE}" type="pres">
      <dgm:prSet presAssocID="{FDE76BC5-E194-4DF0-A8E7-1E68F6956020}" presName="vertTwo" presStyleCnt="0"/>
      <dgm:spPr/>
      <dgm:t>
        <a:bodyPr/>
        <a:lstStyle/>
        <a:p>
          <a:endParaRPr lang="ru-RU"/>
        </a:p>
      </dgm:t>
    </dgm:pt>
    <dgm:pt modelId="{B070BBDE-5C55-43F3-87E9-88EF9A0A13D0}" type="pres">
      <dgm:prSet presAssocID="{FDE76BC5-E194-4DF0-A8E7-1E68F6956020}" presName="txTwo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FA1F7C1-1462-4938-BF12-FD04AEF725C1}" type="pres">
      <dgm:prSet presAssocID="{FDE76BC5-E194-4DF0-A8E7-1E68F6956020}" presName="parTransTwo" presStyleCnt="0"/>
      <dgm:spPr/>
      <dgm:t>
        <a:bodyPr/>
        <a:lstStyle/>
        <a:p>
          <a:endParaRPr lang="ru-RU"/>
        </a:p>
      </dgm:t>
    </dgm:pt>
    <dgm:pt modelId="{3067A39D-196E-4D7E-BEBF-C761EECF137D}" type="pres">
      <dgm:prSet presAssocID="{FDE76BC5-E194-4DF0-A8E7-1E68F6956020}" presName="horzTwo" presStyleCnt="0"/>
      <dgm:spPr/>
      <dgm:t>
        <a:bodyPr/>
        <a:lstStyle/>
        <a:p>
          <a:endParaRPr lang="ru-RU"/>
        </a:p>
      </dgm:t>
    </dgm:pt>
    <dgm:pt modelId="{4721BDC1-1BA7-44BB-956C-838408CEACC8}" type="pres">
      <dgm:prSet presAssocID="{C90F15D7-4300-48B6-A4AE-3973047475C6}" presName="vertThree" presStyleCnt="0"/>
      <dgm:spPr/>
      <dgm:t>
        <a:bodyPr/>
        <a:lstStyle/>
        <a:p>
          <a:endParaRPr lang="ru-RU"/>
        </a:p>
      </dgm:t>
    </dgm:pt>
    <dgm:pt modelId="{DA3FA26C-EF51-4E9C-97EC-2776FCAC9573}" type="pres">
      <dgm:prSet presAssocID="{C90F15D7-4300-48B6-A4AE-3973047475C6}" presName="txThree" presStyleLbl="node3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C5F0CB9-DFA9-416B-9F41-F65E2955F223}" type="pres">
      <dgm:prSet presAssocID="{C90F15D7-4300-48B6-A4AE-3973047475C6}" presName="horzThree" presStyleCnt="0"/>
      <dgm:spPr/>
      <dgm:t>
        <a:bodyPr/>
        <a:lstStyle/>
        <a:p>
          <a:endParaRPr lang="ru-RU"/>
        </a:p>
      </dgm:t>
    </dgm:pt>
    <dgm:pt modelId="{4A75EB82-5226-438D-94A5-69CFBABE68A0}" type="pres">
      <dgm:prSet presAssocID="{72D9E8FB-B737-449F-917E-7438DEB98500}" presName="sibSpaceThree" presStyleCnt="0"/>
      <dgm:spPr/>
      <dgm:t>
        <a:bodyPr/>
        <a:lstStyle/>
        <a:p>
          <a:endParaRPr lang="ru-RU"/>
        </a:p>
      </dgm:t>
    </dgm:pt>
    <dgm:pt modelId="{9B5686C6-7A0D-4878-AA36-60E0324ABBE5}" type="pres">
      <dgm:prSet presAssocID="{79026AA8-0235-4875-A816-8185421B574A}" presName="vertThree" presStyleCnt="0"/>
      <dgm:spPr/>
      <dgm:t>
        <a:bodyPr/>
        <a:lstStyle/>
        <a:p>
          <a:endParaRPr lang="ru-RU"/>
        </a:p>
      </dgm:t>
    </dgm:pt>
    <dgm:pt modelId="{7EE2312F-7E1D-4BE3-AA77-6A4EDB891107}" type="pres">
      <dgm:prSet presAssocID="{79026AA8-0235-4875-A816-8185421B574A}" presName="txThree" presStyleLbl="node3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C6C4456-5DBF-4EB5-A104-B9B414DE71C7}" type="pres">
      <dgm:prSet presAssocID="{79026AA8-0235-4875-A816-8185421B574A}" presName="horzThree" presStyleCnt="0"/>
      <dgm:spPr/>
      <dgm:t>
        <a:bodyPr/>
        <a:lstStyle/>
        <a:p>
          <a:endParaRPr lang="ru-RU"/>
        </a:p>
      </dgm:t>
    </dgm:pt>
    <dgm:pt modelId="{8C85E2A4-C06C-4CFA-BCFE-112D3B2D6716}" type="pres">
      <dgm:prSet presAssocID="{23708175-81A8-4E03-A09B-668274159CD4}" presName="sibSpaceTwo" presStyleCnt="0"/>
      <dgm:spPr/>
      <dgm:t>
        <a:bodyPr/>
        <a:lstStyle/>
        <a:p>
          <a:endParaRPr lang="ru-RU"/>
        </a:p>
      </dgm:t>
    </dgm:pt>
    <dgm:pt modelId="{D59B9956-AC5D-463A-B943-62DEF8BFFAE5}" type="pres">
      <dgm:prSet presAssocID="{F9A353D5-4D16-4DE2-980F-3576AB9B8F80}" presName="vertTwo" presStyleCnt="0"/>
      <dgm:spPr/>
      <dgm:t>
        <a:bodyPr/>
        <a:lstStyle/>
        <a:p>
          <a:endParaRPr lang="ru-RU"/>
        </a:p>
      </dgm:t>
    </dgm:pt>
    <dgm:pt modelId="{CC825AA2-6339-49ED-8170-5CC16CDDF989}" type="pres">
      <dgm:prSet presAssocID="{F9A353D5-4D16-4DE2-980F-3576AB9B8F80}" presName="txTwo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A1FB161-16C8-436B-8DBC-748B7C9C3CC8}" type="pres">
      <dgm:prSet presAssocID="{F9A353D5-4D16-4DE2-980F-3576AB9B8F80}" presName="horzTwo" presStyleCnt="0"/>
      <dgm:spPr/>
      <dgm:t>
        <a:bodyPr/>
        <a:lstStyle/>
        <a:p>
          <a:endParaRPr lang="ru-RU"/>
        </a:p>
      </dgm:t>
    </dgm:pt>
  </dgm:ptLst>
  <dgm:cxnLst>
    <dgm:cxn modelId="{BD9864CB-F055-4091-B3B2-2B1006204298}" srcId="{93205AD0-A1C6-4030-9A39-7A899BB8C45D}" destId="{F9A353D5-4D16-4DE2-980F-3576AB9B8F80}" srcOrd="1" destOrd="0" parTransId="{30C154CE-7D14-4462-A774-51A0C340E3D7}" sibTransId="{C4190B32-0F56-484F-A638-70BD8A7A7E46}"/>
    <dgm:cxn modelId="{68406FCA-A022-4C7D-BBA9-09647CE7C1CF}" type="presOf" srcId="{D21F4D55-22C9-44BF-98EB-32029B433D3F}" destId="{96F5CB75-4E41-436C-8BA8-B59BF9A897D0}" srcOrd="0" destOrd="0" presId="urn:microsoft.com/office/officeart/2005/8/layout/hierarchy4"/>
    <dgm:cxn modelId="{A82A680F-1DC2-4E28-8C0B-BDB865BA2E27}" srcId="{D21F4D55-22C9-44BF-98EB-32029B433D3F}" destId="{93205AD0-A1C6-4030-9A39-7A899BB8C45D}" srcOrd="0" destOrd="0" parTransId="{4C5ABD9E-A135-421C-AE8B-BDD1C465851D}" sibTransId="{317E5641-49E9-4CA2-B16D-CFE1AF1A980A}"/>
    <dgm:cxn modelId="{A9F331E6-9DF6-403C-B894-0CAF39647C47}" srcId="{93205AD0-A1C6-4030-9A39-7A899BB8C45D}" destId="{FDE76BC5-E194-4DF0-A8E7-1E68F6956020}" srcOrd="0" destOrd="0" parTransId="{D44EAC6B-A2F0-4440-867C-725FDB0DBA01}" sibTransId="{23708175-81A8-4E03-A09B-668274159CD4}"/>
    <dgm:cxn modelId="{3FACF20B-A075-425A-9C78-DB66283E4533}" type="presOf" srcId="{C90F15D7-4300-48B6-A4AE-3973047475C6}" destId="{DA3FA26C-EF51-4E9C-97EC-2776FCAC9573}" srcOrd="0" destOrd="0" presId="urn:microsoft.com/office/officeart/2005/8/layout/hierarchy4"/>
    <dgm:cxn modelId="{88EFB8AB-593C-4109-A44A-0B0370722360}" type="presOf" srcId="{93205AD0-A1C6-4030-9A39-7A899BB8C45D}" destId="{0B717ED9-38B8-49D9-8E13-BFBBF1C15FBC}" srcOrd="0" destOrd="0" presId="urn:microsoft.com/office/officeart/2005/8/layout/hierarchy4"/>
    <dgm:cxn modelId="{8D88251D-42E8-452C-A1B9-A7B9492600E5}" type="presOf" srcId="{FDE76BC5-E194-4DF0-A8E7-1E68F6956020}" destId="{B070BBDE-5C55-43F3-87E9-88EF9A0A13D0}" srcOrd="0" destOrd="0" presId="urn:microsoft.com/office/officeart/2005/8/layout/hierarchy4"/>
    <dgm:cxn modelId="{F15D3558-B38D-4DE8-BC58-E8F710EC8783}" type="presOf" srcId="{79026AA8-0235-4875-A816-8185421B574A}" destId="{7EE2312F-7E1D-4BE3-AA77-6A4EDB891107}" srcOrd="0" destOrd="0" presId="urn:microsoft.com/office/officeart/2005/8/layout/hierarchy4"/>
    <dgm:cxn modelId="{467685CC-07C7-4D3F-8E09-592F744B423A}" type="presOf" srcId="{F9A353D5-4D16-4DE2-980F-3576AB9B8F80}" destId="{CC825AA2-6339-49ED-8170-5CC16CDDF989}" srcOrd="0" destOrd="0" presId="urn:microsoft.com/office/officeart/2005/8/layout/hierarchy4"/>
    <dgm:cxn modelId="{4CB9701F-D0A1-4518-9B44-D5E11151B1F7}" srcId="{FDE76BC5-E194-4DF0-A8E7-1E68F6956020}" destId="{C90F15D7-4300-48B6-A4AE-3973047475C6}" srcOrd="0" destOrd="0" parTransId="{27B3E72D-7B9D-4887-9F1E-BEA5B54C60A3}" sibTransId="{72D9E8FB-B737-449F-917E-7438DEB98500}"/>
    <dgm:cxn modelId="{A56AD00B-BF0E-4E6B-9A38-869348C147E2}" srcId="{FDE76BC5-E194-4DF0-A8E7-1E68F6956020}" destId="{79026AA8-0235-4875-A816-8185421B574A}" srcOrd="1" destOrd="0" parTransId="{78C17C54-F400-4655-A670-734AC4D55234}" sibTransId="{668BEAD3-1B10-421A-8B65-18787E0FE730}"/>
    <dgm:cxn modelId="{5DEDDE55-5BC4-493F-8C94-ADDCEC344EFA}" type="presParOf" srcId="{96F5CB75-4E41-436C-8BA8-B59BF9A897D0}" destId="{6F62816C-79F8-4487-8452-B0DF243EE788}" srcOrd="0" destOrd="0" presId="urn:microsoft.com/office/officeart/2005/8/layout/hierarchy4"/>
    <dgm:cxn modelId="{BEA6D817-E662-4708-8B46-B5B152248786}" type="presParOf" srcId="{6F62816C-79F8-4487-8452-B0DF243EE788}" destId="{0B717ED9-38B8-49D9-8E13-BFBBF1C15FBC}" srcOrd="0" destOrd="0" presId="urn:microsoft.com/office/officeart/2005/8/layout/hierarchy4"/>
    <dgm:cxn modelId="{1137B598-E9D7-4781-A46C-8490F207FB13}" type="presParOf" srcId="{6F62816C-79F8-4487-8452-B0DF243EE788}" destId="{02C9DE95-6194-43D6-85F0-80F048BBAD16}" srcOrd="1" destOrd="0" presId="urn:microsoft.com/office/officeart/2005/8/layout/hierarchy4"/>
    <dgm:cxn modelId="{937A2E19-622B-4E39-A684-E86483702B46}" type="presParOf" srcId="{6F62816C-79F8-4487-8452-B0DF243EE788}" destId="{EDCAEFF2-0D33-4351-8F72-14CA89FDD540}" srcOrd="2" destOrd="0" presId="urn:microsoft.com/office/officeart/2005/8/layout/hierarchy4"/>
    <dgm:cxn modelId="{B4D834D6-48D8-40B5-A524-A82B9C377DEF}" type="presParOf" srcId="{EDCAEFF2-0D33-4351-8F72-14CA89FDD540}" destId="{A5DEE515-83CC-44C4-A27F-B49C0CDB08DE}" srcOrd="0" destOrd="0" presId="urn:microsoft.com/office/officeart/2005/8/layout/hierarchy4"/>
    <dgm:cxn modelId="{2E514A8D-709A-4F05-9C3B-5E4E312074DE}" type="presParOf" srcId="{A5DEE515-83CC-44C4-A27F-B49C0CDB08DE}" destId="{B070BBDE-5C55-43F3-87E9-88EF9A0A13D0}" srcOrd="0" destOrd="0" presId="urn:microsoft.com/office/officeart/2005/8/layout/hierarchy4"/>
    <dgm:cxn modelId="{21411D5D-CE66-4449-B218-897A7014031F}" type="presParOf" srcId="{A5DEE515-83CC-44C4-A27F-B49C0CDB08DE}" destId="{FFA1F7C1-1462-4938-BF12-FD04AEF725C1}" srcOrd="1" destOrd="0" presId="urn:microsoft.com/office/officeart/2005/8/layout/hierarchy4"/>
    <dgm:cxn modelId="{62CEA1B0-FF98-46A0-9DD9-A920E86C4D05}" type="presParOf" srcId="{A5DEE515-83CC-44C4-A27F-B49C0CDB08DE}" destId="{3067A39D-196E-4D7E-BEBF-C761EECF137D}" srcOrd="2" destOrd="0" presId="urn:microsoft.com/office/officeart/2005/8/layout/hierarchy4"/>
    <dgm:cxn modelId="{BBA5B2DD-45A2-4A51-AC5F-188A8F0CAE85}" type="presParOf" srcId="{3067A39D-196E-4D7E-BEBF-C761EECF137D}" destId="{4721BDC1-1BA7-44BB-956C-838408CEACC8}" srcOrd="0" destOrd="0" presId="urn:microsoft.com/office/officeart/2005/8/layout/hierarchy4"/>
    <dgm:cxn modelId="{4DC758A6-5E86-4C93-AD78-B249AE633E74}" type="presParOf" srcId="{4721BDC1-1BA7-44BB-956C-838408CEACC8}" destId="{DA3FA26C-EF51-4E9C-97EC-2776FCAC9573}" srcOrd="0" destOrd="0" presId="urn:microsoft.com/office/officeart/2005/8/layout/hierarchy4"/>
    <dgm:cxn modelId="{F4AD45C0-89D8-4A7E-99B0-D298E17DD9B3}" type="presParOf" srcId="{4721BDC1-1BA7-44BB-956C-838408CEACC8}" destId="{EC5F0CB9-DFA9-416B-9F41-F65E2955F223}" srcOrd="1" destOrd="0" presId="urn:microsoft.com/office/officeart/2005/8/layout/hierarchy4"/>
    <dgm:cxn modelId="{128BAAFA-C5E3-49FC-86D3-34F620D4FDAF}" type="presParOf" srcId="{3067A39D-196E-4D7E-BEBF-C761EECF137D}" destId="{4A75EB82-5226-438D-94A5-69CFBABE68A0}" srcOrd="1" destOrd="0" presId="urn:microsoft.com/office/officeart/2005/8/layout/hierarchy4"/>
    <dgm:cxn modelId="{C77EB781-65CE-4AAE-8C2C-C1561DFCB07B}" type="presParOf" srcId="{3067A39D-196E-4D7E-BEBF-C761EECF137D}" destId="{9B5686C6-7A0D-4878-AA36-60E0324ABBE5}" srcOrd="2" destOrd="0" presId="urn:microsoft.com/office/officeart/2005/8/layout/hierarchy4"/>
    <dgm:cxn modelId="{E6425C48-D01B-49DB-A86C-DAB4CCB18593}" type="presParOf" srcId="{9B5686C6-7A0D-4878-AA36-60E0324ABBE5}" destId="{7EE2312F-7E1D-4BE3-AA77-6A4EDB891107}" srcOrd="0" destOrd="0" presId="urn:microsoft.com/office/officeart/2005/8/layout/hierarchy4"/>
    <dgm:cxn modelId="{C18CBBCB-E23D-48C8-A029-B167FEE85464}" type="presParOf" srcId="{9B5686C6-7A0D-4878-AA36-60E0324ABBE5}" destId="{5C6C4456-5DBF-4EB5-A104-B9B414DE71C7}" srcOrd="1" destOrd="0" presId="urn:microsoft.com/office/officeart/2005/8/layout/hierarchy4"/>
    <dgm:cxn modelId="{4CCB4004-3B2D-400C-940D-35E56EC3A7B0}" type="presParOf" srcId="{EDCAEFF2-0D33-4351-8F72-14CA89FDD540}" destId="{8C85E2A4-C06C-4CFA-BCFE-112D3B2D6716}" srcOrd="1" destOrd="0" presId="urn:microsoft.com/office/officeart/2005/8/layout/hierarchy4"/>
    <dgm:cxn modelId="{AC70EBE0-1C41-4311-95D5-AD7DF2E5BCCA}" type="presParOf" srcId="{EDCAEFF2-0D33-4351-8F72-14CA89FDD540}" destId="{D59B9956-AC5D-463A-B943-62DEF8BFFAE5}" srcOrd="2" destOrd="0" presId="urn:microsoft.com/office/officeart/2005/8/layout/hierarchy4"/>
    <dgm:cxn modelId="{B9D6EAA8-AE17-498F-ADBF-9352CE34FFB0}" type="presParOf" srcId="{D59B9956-AC5D-463A-B943-62DEF8BFFAE5}" destId="{CC825AA2-6339-49ED-8170-5CC16CDDF989}" srcOrd="0" destOrd="0" presId="urn:microsoft.com/office/officeart/2005/8/layout/hierarchy4"/>
    <dgm:cxn modelId="{17FB8D0F-E34F-45CE-8BE3-01D9E3CF4860}" type="presParOf" srcId="{D59B9956-AC5D-463A-B943-62DEF8BFFAE5}" destId="{6A1FB161-16C8-436B-8DBC-748B7C9C3CC8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CC0F33F-10CB-440C-B5C4-0545DAFE21BB}" type="doc">
      <dgm:prSet loTypeId="urn:microsoft.com/office/officeart/2005/8/layout/default#1" loCatId="list" qsTypeId="urn:microsoft.com/office/officeart/2005/8/quickstyle/simple3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E2AADF20-89E5-428C-942A-E230F6FE436F}">
      <dgm:prSet phldrT="[Текст]"/>
      <dgm:spPr>
        <a:solidFill>
          <a:srgbClr val="00CCFF"/>
        </a:solidFill>
        <a:ln>
          <a:noFill/>
        </a:ln>
      </dgm:spPr>
      <dgm:t>
        <a:bodyPr/>
        <a:lstStyle/>
        <a:p>
          <a:pPr algn="l"/>
          <a:r>
            <a:rPr lang="ru-RU" b="1" dirty="0" smtClean="0">
              <a:latin typeface="+mj-lt"/>
            </a:rPr>
            <a:t>Федеральные органы исполнительной власти</a:t>
          </a:r>
          <a:endParaRPr lang="ru-RU" dirty="0">
            <a:latin typeface="+mj-lt"/>
          </a:endParaRPr>
        </a:p>
      </dgm:t>
    </dgm:pt>
    <dgm:pt modelId="{E7D76DF5-31D2-431A-B3DC-6316A1BCCF85}" type="parTrans" cxnId="{611CD3D1-CA8F-438E-835B-1BFE4EBD3F3F}">
      <dgm:prSet/>
      <dgm:spPr/>
      <dgm:t>
        <a:bodyPr/>
        <a:lstStyle/>
        <a:p>
          <a:endParaRPr lang="ru-RU"/>
        </a:p>
      </dgm:t>
    </dgm:pt>
    <dgm:pt modelId="{84CD225E-2ADB-442B-810E-FF4C2388197C}" type="sibTrans" cxnId="{611CD3D1-CA8F-438E-835B-1BFE4EBD3F3F}">
      <dgm:prSet/>
      <dgm:spPr/>
      <dgm:t>
        <a:bodyPr/>
        <a:lstStyle/>
        <a:p>
          <a:endParaRPr lang="ru-RU"/>
        </a:p>
      </dgm:t>
    </dgm:pt>
    <dgm:pt modelId="{434A5E46-24BB-4CB6-BC8B-697C69E1465C}">
      <dgm:prSet phldrT="[Текст]"/>
      <dgm:spPr>
        <a:solidFill>
          <a:srgbClr val="00CCFF">
            <a:alpha val="49804"/>
          </a:srgbClr>
        </a:solidFill>
      </dgm:spPr>
      <dgm:t>
        <a:bodyPr/>
        <a:lstStyle/>
        <a:p>
          <a:pPr algn="just"/>
          <a:r>
            <a:rPr lang="ru-RU" b="1" dirty="0" smtClean="0">
              <a:latin typeface="+mj-lt"/>
            </a:rPr>
            <a:t>Государственная корпорации по атомной энергии «</a:t>
          </a:r>
          <a:r>
            <a:rPr lang="ru-RU" b="1" dirty="0" err="1" smtClean="0">
              <a:latin typeface="+mj-lt"/>
            </a:rPr>
            <a:t>Росатом</a:t>
          </a:r>
          <a:r>
            <a:rPr lang="ru-RU" b="1" dirty="0" smtClean="0">
              <a:latin typeface="+mj-lt"/>
            </a:rPr>
            <a:t>»</a:t>
          </a:r>
          <a:endParaRPr lang="ru-RU" dirty="0">
            <a:latin typeface="+mj-lt"/>
          </a:endParaRPr>
        </a:p>
      </dgm:t>
    </dgm:pt>
    <dgm:pt modelId="{A4C666EC-8C64-4BE7-8999-FCAAE85FA72E}" type="parTrans" cxnId="{FB8B164D-7C5C-443C-9FCF-D1136708F042}">
      <dgm:prSet/>
      <dgm:spPr/>
      <dgm:t>
        <a:bodyPr/>
        <a:lstStyle/>
        <a:p>
          <a:endParaRPr lang="ru-RU"/>
        </a:p>
      </dgm:t>
    </dgm:pt>
    <dgm:pt modelId="{2AA62599-DF85-432A-9C9D-488DA2F3B0DF}" type="sibTrans" cxnId="{FB8B164D-7C5C-443C-9FCF-D1136708F042}">
      <dgm:prSet/>
      <dgm:spPr/>
      <dgm:t>
        <a:bodyPr/>
        <a:lstStyle/>
        <a:p>
          <a:endParaRPr lang="ru-RU"/>
        </a:p>
      </dgm:t>
    </dgm:pt>
    <dgm:pt modelId="{DAEC75A9-0AB3-449C-92D9-27E03B1DEBB4}">
      <dgm:prSet phldrT="[Текст]"/>
      <dgm:spPr>
        <a:solidFill>
          <a:srgbClr val="00CCFF">
            <a:alpha val="20000"/>
          </a:srgbClr>
        </a:solidFill>
      </dgm:spPr>
      <dgm:t>
        <a:bodyPr/>
        <a:lstStyle/>
        <a:p>
          <a:pPr algn="just"/>
          <a:r>
            <a:rPr lang="ru-RU" b="1" dirty="0" smtClean="0">
              <a:ln>
                <a:noFill/>
              </a:ln>
              <a:latin typeface="+mj-lt"/>
            </a:rPr>
            <a:t>Иные государственные корпорации в сфере стандартизации</a:t>
          </a:r>
          <a:endParaRPr lang="ru-RU" dirty="0">
            <a:ln>
              <a:noFill/>
            </a:ln>
            <a:latin typeface="+mj-lt"/>
          </a:endParaRPr>
        </a:p>
      </dgm:t>
    </dgm:pt>
    <dgm:pt modelId="{C3595E1F-ABE2-46F5-AE0E-480CC0FC4D41}" type="parTrans" cxnId="{9F9A3193-E886-4DAC-8D6F-A56698638568}">
      <dgm:prSet/>
      <dgm:spPr/>
      <dgm:t>
        <a:bodyPr/>
        <a:lstStyle/>
        <a:p>
          <a:endParaRPr lang="ru-RU"/>
        </a:p>
      </dgm:t>
    </dgm:pt>
    <dgm:pt modelId="{F6E95AB2-A3BA-4D4F-9CB9-9A95D56031EF}" type="sibTrans" cxnId="{9F9A3193-E886-4DAC-8D6F-A56698638568}">
      <dgm:prSet/>
      <dgm:spPr/>
      <dgm:t>
        <a:bodyPr/>
        <a:lstStyle/>
        <a:p>
          <a:endParaRPr lang="ru-RU"/>
        </a:p>
      </dgm:t>
    </dgm:pt>
    <dgm:pt modelId="{6CEC90F5-E2DC-44BD-A3F2-1779382E7092}" type="pres">
      <dgm:prSet presAssocID="{DCC0F33F-10CB-440C-B5C4-0545DAFE21BB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3F1F535-1DA1-48BC-B1BF-3F4EFA6E9519}" type="pres">
      <dgm:prSet presAssocID="{E2AADF20-89E5-428C-942A-E230F6FE436F}" presName="node" presStyleLbl="node1" presStyleIdx="0" presStyleCnt="3" custScaleX="154904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3742B624-31BC-45B1-8CB3-EBFC9891040F}" type="pres">
      <dgm:prSet presAssocID="{84CD225E-2ADB-442B-810E-FF4C2388197C}" presName="sibTrans" presStyleCnt="0"/>
      <dgm:spPr/>
      <dgm:t>
        <a:bodyPr/>
        <a:lstStyle/>
        <a:p>
          <a:endParaRPr lang="ru-RU"/>
        </a:p>
      </dgm:t>
    </dgm:pt>
    <dgm:pt modelId="{49591FB4-1386-4808-BB4D-953FD7715B29}" type="pres">
      <dgm:prSet presAssocID="{434A5E46-24BB-4CB6-BC8B-697C69E1465C}" presName="node" presStyleLbl="node1" presStyleIdx="1" presStyleCnt="3" custScaleX="151038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D29F07BE-0FED-4612-B045-54A30ED47FF9}" type="pres">
      <dgm:prSet presAssocID="{2AA62599-DF85-432A-9C9D-488DA2F3B0DF}" presName="sibTrans" presStyleCnt="0"/>
      <dgm:spPr/>
      <dgm:t>
        <a:bodyPr/>
        <a:lstStyle/>
        <a:p>
          <a:endParaRPr lang="ru-RU"/>
        </a:p>
      </dgm:t>
    </dgm:pt>
    <dgm:pt modelId="{C20218B1-D12A-4853-8B54-841C3F297850}" type="pres">
      <dgm:prSet presAssocID="{DAEC75A9-0AB3-449C-92D9-27E03B1DEBB4}" presName="node" presStyleLbl="node1" presStyleIdx="2" presStyleCnt="3" custScaleX="151038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</dgm:ptLst>
  <dgm:cxnLst>
    <dgm:cxn modelId="{9F9A3193-E886-4DAC-8D6F-A56698638568}" srcId="{DCC0F33F-10CB-440C-B5C4-0545DAFE21BB}" destId="{DAEC75A9-0AB3-449C-92D9-27E03B1DEBB4}" srcOrd="2" destOrd="0" parTransId="{C3595E1F-ABE2-46F5-AE0E-480CC0FC4D41}" sibTransId="{F6E95AB2-A3BA-4D4F-9CB9-9A95D56031EF}"/>
    <dgm:cxn modelId="{6BCA6BC4-9E48-42A8-B2C4-6DA5A980133F}" type="presOf" srcId="{DAEC75A9-0AB3-449C-92D9-27E03B1DEBB4}" destId="{C20218B1-D12A-4853-8B54-841C3F297850}" srcOrd="0" destOrd="0" presId="urn:microsoft.com/office/officeart/2005/8/layout/default#1"/>
    <dgm:cxn modelId="{0EB95EF5-45DA-4019-B9C3-D6D3433E9248}" type="presOf" srcId="{DCC0F33F-10CB-440C-B5C4-0545DAFE21BB}" destId="{6CEC90F5-E2DC-44BD-A3F2-1779382E7092}" srcOrd="0" destOrd="0" presId="urn:microsoft.com/office/officeart/2005/8/layout/default#1"/>
    <dgm:cxn modelId="{3CA3D4CD-A83B-4FFE-A0AD-5833816915B8}" type="presOf" srcId="{E2AADF20-89E5-428C-942A-E230F6FE436F}" destId="{93F1F535-1DA1-48BC-B1BF-3F4EFA6E9519}" srcOrd="0" destOrd="0" presId="urn:microsoft.com/office/officeart/2005/8/layout/default#1"/>
    <dgm:cxn modelId="{4B3C48A7-F1C0-4CAE-A522-195C2DD555A1}" type="presOf" srcId="{434A5E46-24BB-4CB6-BC8B-697C69E1465C}" destId="{49591FB4-1386-4808-BB4D-953FD7715B29}" srcOrd="0" destOrd="0" presId="urn:microsoft.com/office/officeart/2005/8/layout/default#1"/>
    <dgm:cxn modelId="{FB8B164D-7C5C-443C-9FCF-D1136708F042}" srcId="{DCC0F33F-10CB-440C-B5C4-0545DAFE21BB}" destId="{434A5E46-24BB-4CB6-BC8B-697C69E1465C}" srcOrd="1" destOrd="0" parTransId="{A4C666EC-8C64-4BE7-8999-FCAAE85FA72E}" sibTransId="{2AA62599-DF85-432A-9C9D-488DA2F3B0DF}"/>
    <dgm:cxn modelId="{611CD3D1-CA8F-438E-835B-1BFE4EBD3F3F}" srcId="{DCC0F33F-10CB-440C-B5C4-0545DAFE21BB}" destId="{E2AADF20-89E5-428C-942A-E230F6FE436F}" srcOrd="0" destOrd="0" parTransId="{E7D76DF5-31D2-431A-B3DC-6316A1BCCF85}" sibTransId="{84CD225E-2ADB-442B-810E-FF4C2388197C}"/>
    <dgm:cxn modelId="{2D2359CD-63DC-4D62-A02C-5EA24303C0D0}" type="presParOf" srcId="{6CEC90F5-E2DC-44BD-A3F2-1779382E7092}" destId="{93F1F535-1DA1-48BC-B1BF-3F4EFA6E9519}" srcOrd="0" destOrd="0" presId="urn:microsoft.com/office/officeart/2005/8/layout/default#1"/>
    <dgm:cxn modelId="{EDE57D65-B205-4535-AC4A-0FB4B996F627}" type="presParOf" srcId="{6CEC90F5-E2DC-44BD-A3F2-1779382E7092}" destId="{3742B624-31BC-45B1-8CB3-EBFC9891040F}" srcOrd="1" destOrd="0" presId="urn:microsoft.com/office/officeart/2005/8/layout/default#1"/>
    <dgm:cxn modelId="{1283B0EB-3CDE-423E-83F1-4A5483C3B73A}" type="presParOf" srcId="{6CEC90F5-E2DC-44BD-A3F2-1779382E7092}" destId="{49591FB4-1386-4808-BB4D-953FD7715B29}" srcOrd="2" destOrd="0" presId="urn:microsoft.com/office/officeart/2005/8/layout/default#1"/>
    <dgm:cxn modelId="{564FFA90-6502-4994-809D-66B8348324A6}" type="presParOf" srcId="{6CEC90F5-E2DC-44BD-A3F2-1779382E7092}" destId="{D29F07BE-0FED-4612-B045-54A30ED47FF9}" srcOrd="3" destOrd="0" presId="urn:microsoft.com/office/officeart/2005/8/layout/default#1"/>
    <dgm:cxn modelId="{2D633D5F-2232-4F5F-BF33-0CCD4351A52B}" type="presParOf" srcId="{6CEC90F5-E2DC-44BD-A3F2-1779382E7092}" destId="{C20218B1-D12A-4853-8B54-841C3F297850}" srcOrd="4" destOrd="0" presId="urn:microsoft.com/office/officeart/2005/8/layout/default#1"/>
  </dgm:cxnLst>
  <dgm:bg/>
  <dgm:whole>
    <a:ln>
      <a:prstDash val="sysDot"/>
    </a:ln>
  </dgm:whole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B717ED9-38B8-49D9-8E13-BFBBF1C15FBC}">
      <dsp:nvSpPr>
        <dsp:cNvPr id="0" name=""/>
        <dsp:cNvSpPr/>
      </dsp:nvSpPr>
      <dsp:spPr>
        <a:xfrm>
          <a:off x="1398" y="15776"/>
          <a:ext cx="6094601" cy="1281906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38100" cap="flat" cmpd="sng" algn="ctr">
          <a:noFill/>
          <a:prstDash val="solid"/>
        </a:ln>
        <a:effectLst>
          <a:outerShdw blurRad="38100" dist="23000" dir="5400000" rotWithShape="0">
            <a:srgbClr val="000000">
              <a:alpha val="35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 smtClean="0">
              <a:solidFill>
                <a:schemeClr val="bg1"/>
              </a:solidFill>
              <a:latin typeface="+mj-lt"/>
            </a:rPr>
            <a:t>Федеральный орган исполнительной власти, осуществляющий функции по выработке государственной политики и нормативно-правовому регулированию в сфере стандартизации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2000" b="0" kern="1200" dirty="0" smtClean="0">
              <a:solidFill>
                <a:schemeClr val="bg1"/>
              </a:solidFill>
              <a:latin typeface="+mj-lt"/>
              <a:ea typeface="Calibri" pitchFamily="34" charset="0"/>
              <a:cs typeface="Times New Roman" pitchFamily="18" charset="0"/>
            </a:rPr>
            <a:t>МИНПРОМТОРГ РОССИИ </a:t>
          </a:r>
          <a:endParaRPr lang="ru-RU" sz="2000" b="0" kern="1200" dirty="0">
            <a:solidFill>
              <a:schemeClr val="bg1"/>
            </a:solidFill>
            <a:latin typeface="+mj-lt"/>
          </a:endParaRPr>
        </a:p>
      </dsp:txBody>
      <dsp:txXfrm>
        <a:off x="38944" y="53322"/>
        <a:ext cx="6019509" cy="1206814"/>
      </dsp:txXfrm>
    </dsp:sp>
    <dsp:sp modelId="{B070BBDE-5C55-43F3-87E9-88EF9A0A13D0}">
      <dsp:nvSpPr>
        <dsp:cNvPr id="0" name=""/>
        <dsp:cNvSpPr/>
      </dsp:nvSpPr>
      <dsp:spPr>
        <a:xfrm>
          <a:off x="699" y="1391046"/>
          <a:ext cx="3981182" cy="1281906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38100" cap="flat" cmpd="sng" algn="ctr">
          <a:noFill/>
          <a:prstDash val="solid"/>
        </a:ln>
        <a:effectLst>
          <a:outerShdw blurRad="38100" dist="23000" dir="5400000" rotWithShape="0">
            <a:srgbClr val="000000">
              <a:alpha val="35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 smtClean="0">
              <a:solidFill>
                <a:schemeClr val="bg1"/>
              </a:solidFill>
              <a:latin typeface="+mj-lt"/>
            </a:rPr>
            <a:t>Федеральный орган исполнительной власти в сфере стандартизации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dirty="0" smtClean="0">
              <a:solidFill>
                <a:schemeClr val="bg1"/>
              </a:solidFill>
              <a:latin typeface="+mj-lt"/>
              <a:ea typeface="Calibri"/>
              <a:cs typeface="Times New Roman"/>
            </a:rPr>
            <a:t>РОССТАНДАРТ</a:t>
          </a:r>
          <a:endParaRPr lang="ru-RU" sz="2000" b="0" kern="1200" dirty="0">
            <a:solidFill>
              <a:schemeClr val="bg1"/>
            </a:solidFill>
            <a:latin typeface="+mj-lt"/>
          </a:endParaRPr>
        </a:p>
      </dsp:txBody>
      <dsp:txXfrm>
        <a:off x="38245" y="1428592"/>
        <a:ext cx="3906090" cy="1206814"/>
      </dsp:txXfrm>
    </dsp:sp>
    <dsp:sp modelId="{DA3FA26C-EF51-4E9C-97EC-2776FCAC9573}">
      <dsp:nvSpPr>
        <dsp:cNvPr id="0" name=""/>
        <dsp:cNvSpPr/>
      </dsp:nvSpPr>
      <dsp:spPr>
        <a:xfrm>
          <a:off x="699" y="2780633"/>
          <a:ext cx="1949648" cy="1281906"/>
        </a:xfrm>
        <a:prstGeom prst="roundRect">
          <a:avLst>
            <a:gd name="adj" fmla="val 10000"/>
          </a:avLst>
        </a:prstGeom>
        <a:solidFill>
          <a:srgbClr val="FF0090"/>
        </a:solidFill>
        <a:ln w="38100" cap="flat" cmpd="sng" algn="ctr">
          <a:noFill/>
          <a:prstDash val="solid"/>
        </a:ln>
        <a:effectLst>
          <a:outerShdw blurRad="38100" dist="23000" dir="5400000" rotWithShape="0">
            <a:srgbClr val="000000">
              <a:alpha val="35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 smtClean="0">
              <a:solidFill>
                <a:schemeClr val="bg1"/>
              </a:solidFill>
              <a:latin typeface="+mj-lt"/>
            </a:rPr>
            <a:t>Технические комитеты по стандартизации</a:t>
          </a:r>
          <a:endParaRPr lang="ru-RU" sz="1600" b="0" kern="1200" dirty="0">
            <a:solidFill>
              <a:schemeClr val="bg1"/>
            </a:solidFill>
            <a:latin typeface="+mj-lt"/>
          </a:endParaRPr>
        </a:p>
      </dsp:txBody>
      <dsp:txXfrm>
        <a:off x="38245" y="2818179"/>
        <a:ext cx="1874556" cy="1206814"/>
      </dsp:txXfrm>
    </dsp:sp>
    <dsp:sp modelId="{7EE2312F-7E1D-4BE3-AA77-6A4EDB891107}">
      <dsp:nvSpPr>
        <dsp:cNvPr id="0" name=""/>
        <dsp:cNvSpPr/>
      </dsp:nvSpPr>
      <dsp:spPr>
        <a:xfrm>
          <a:off x="2032233" y="2780633"/>
          <a:ext cx="1949648" cy="1281906"/>
        </a:xfrm>
        <a:prstGeom prst="roundRect">
          <a:avLst>
            <a:gd name="adj" fmla="val 10000"/>
          </a:avLst>
        </a:prstGeom>
        <a:solidFill>
          <a:srgbClr val="00CCFF"/>
        </a:solidFill>
        <a:ln w="38100" cap="flat" cmpd="sng" algn="ctr">
          <a:noFill/>
          <a:prstDash val="solid"/>
        </a:ln>
        <a:effectLst>
          <a:outerShdw blurRad="38100" dist="23000" dir="5400000" rotWithShape="0">
            <a:srgbClr val="000000">
              <a:alpha val="35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 smtClean="0">
              <a:solidFill>
                <a:schemeClr val="bg1"/>
              </a:solidFill>
              <a:latin typeface="+mj-lt"/>
            </a:rPr>
            <a:t>Проектные технические комитеты по стандартизации </a:t>
          </a:r>
          <a:endParaRPr lang="ru-RU" sz="1600" b="0" kern="1200" dirty="0">
            <a:solidFill>
              <a:schemeClr val="bg1"/>
            </a:solidFill>
            <a:latin typeface="+mj-lt"/>
          </a:endParaRPr>
        </a:p>
      </dsp:txBody>
      <dsp:txXfrm>
        <a:off x="2069779" y="2818179"/>
        <a:ext cx="1874556" cy="1206814"/>
      </dsp:txXfrm>
    </dsp:sp>
    <dsp:sp modelId="{CC825AA2-6339-49ED-8170-5CC16CDDF989}">
      <dsp:nvSpPr>
        <dsp:cNvPr id="0" name=""/>
        <dsp:cNvSpPr/>
      </dsp:nvSpPr>
      <dsp:spPr>
        <a:xfrm>
          <a:off x="4145652" y="1391046"/>
          <a:ext cx="1949648" cy="1281906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38100" cap="flat" cmpd="sng" algn="ctr">
          <a:noFill/>
          <a:prstDash val="solid"/>
        </a:ln>
        <a:effectLst>
          <a:outerShdw blurRad="38100" dist="23000" dir="5400000" rotWithShape="0">
            <a:srgbClr val="000000">
              <a:alpha val="35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altLang="ru-RU" sz="1600" b="0" kern="1200" dirty="0" smtClean="0">
              <a:solidFill>
                <a:schemeClr val="bg1"/>
              </a:solidFill>
              <a:latin typeface="+mj-lt"/>
              <a:ea typeface="Calibri" pitchFamily="34" charset="0"/>
              <a:cs typeface="Times New Roman" pitchFamily="18" charset="0"/>
            </a:rPr>
            <a:t>Комиссия </a:t>
          </a:r>
        </a:p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altLang="ru-RU" sz="1600" b="0" kern="1200" dirty="0" smtClean="0">
              <a:solidFill>
                <a:schemeClr val="bg1"/>
              </a:solidFill>
              <a:latin typeface="+mj-lt"/>
              <a:ea typeface="Calibri" pitchFamily="34" charset="0"/>
              <a:cs typeface="Times New Roman" pitchFamily="18" charset="0"/>
            </a:rPr>
            <a:t>по апелляциям </a:t>
          </a:r>
          <a:endParaRPr lang="ru-RU" sz="1600" b="0" kern="1200" dirty="0">
            <a:solidFill>
              <a:schemeClr val="bg1"/>
            </a:solidFill>
            <a:latin typeface="+mj-lt"/>
          </a:endParaRPr>
        </a:p>
      </dsp:txBody>
      <dsp:txXfrm>
        <a:off x="4183198" y="1428592"/>
        <a:ext cx="1874556" cy="120681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3F1F535-1DA1-48BC-B1BF-3F4EFA6E9519}">
      <dsp:nvSpPr>
        <dsp:cNvPr id="0" name=""/>
        <dsp:cNvSpPr/>
      </dsp:nvSpPr>
      <dsp:spPr>
        <a:xfrm>
          <a:off x="292281" y="932"/>
          <a:ext cx="2043221" cy="791414"/>
        </a:xfrm>
        <a:prstGeom prst="roundRect">
          <a:avLst/>
        </a:prstGeom>
        <a:solidFill>
          <a:srgbClr val="00CCFF"/>
        </a:solidFill>
        <a:ln>
          <a:noFill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latin typeface="+mj-lt"/>
            </a:rPr>
            <a:t>Федеральные органы исполнительной власти</a:t>
          </a:r>
          <a:endParaRPr lang="ru-RU" sz="1200" kern="1200" dirty="0">
            <a:latin typeface="+mj-lt"/>
          </a:endParaRPr>
        </a:p>
      </dsp:txBody>
      <dsp:txXfrm>
        <a:off x="330915" y="39566"/>
        <a:ext cx="1965953" cy="714146"/>
      </dsp:txXfrm>
    </dsp:sp>
    <dsp:sp modelId="{49591FB4-1386-4808-BB4D-953FD7715B29}">
      <dsp:nvSpPr>
        <dsp:cNvPr id="0" name=""/>
        <dsp:cNvSpPr/>
      </dsp:nvSpPr>
      <dsp:spPr>
        <a:xfrm>
          <a:off x="317777" y="924249"/>
          <a:ext cx="1992228" cy="791414"/>
        </a:xfrm>
        <a:prstGeom prst="roundRect">
          <a:avLst/>
        </a:prstGeom>
        <a:solidFill>
          <a:srgbClr val="00CCFF">
            <a:alpha val="49804"/>
          </a:srgbClr>
        </a:solidFill>
        <a:ln>
          <a:noFill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latin typeface="+mj-lt"/>
            </a:rPr>
            <a:t>Государственная корпорации по атомной энергии «</a:t>
          </a:r>
          <a:r>
            <a:rPr lang="ru-RU" sz="1200" b="1" kern="1200" dirty="0" err="1" smtClean="0">
              <a:latin typeface="+mj-lt"/>
            </a:rPr>
            <a:t>Росатом</a:t>
          </a:r>
          <a:r>
            <a:rPr lang="ru-RU" sz="1200" b="1" kern="1200" dirty="0" smtClean="0">
              <a:latin typeface="+mj-lt"/>
            </a:rPr>
            <a:t>»</a:t>
          </a:r>
          <a:endParaRPr lang="ru-RU" sz="1200" kern="1200" dirty="0">
            <a:latin typeface="+mj-lt"/>
          </a:endParaRPr>
        </a:p>
      </dsp:txBody>
      <dsp:txXfrm>
        <a:off x="356411" y="962883"/>
        <a:ext cx="1914960" cy="714146"/>
      </dsp:txXfrm>
    </dsp:sp>
    <dsp:sp modelId="{C20218B1-D12A-4853-8B54-841C3F297850}">
      <dsp:nvSpPr>
        <dsp:cNvPr id="0" name=""/>
        <dsp:cNvSpPr/>
      </dsp:nvSpPr>
      <dsp:spPr>
        <a:xfrm>
          <a:off x="317777" y="1847566"/>
          <a:ext cx="1992228" cy="791414"/>
        </a:xfrm>
        <a:prstGeom prst="roundRect">
          <a:avLst/>
        </a:prstGeom>
        <a:solidFill>
          <a:srgbClr val="00CCFF">
            <a:alpha val="20000"/>
          </a:srgbClr>
        </a:solidFill>
        <a:ln>
          <a:noFill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ln>
                <a:noFill/>
              </a:ln>
              <a:latin typeface="+mj-lt"/>
            </a:rPr>
            <a:t>Иные государственные корпорации в сфере стандартизации</a:t>
          </a:r>
          <a:endParaRPr lang="ru-RU" sz="1200" kern="1200" dirty="0">
            <a:ln>
              <a:noFill/>
            </a:ln>
            <a:latin typeface="+mj-lt"/>
          </a:endParaRPr>
        </a:p>
      </dsp:txBody>
      <dsp:txXfrm>
        <a:off x="356411" y="1886200"/>
        <a:ext cx="1914960" cy="71414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</cdr:x>
      <cdr:y>0.35298</cdr:y>
    </cdr:from>
    <cdr:to>
      <cdr:x>0.35469</cdr:x>
      <cdr:y>0.51822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512168" y="1512168"/>
          <a:ext cx="1169549" cy="707884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12700" cap="flat">
          <a:noFill/>
          <a:miter lim="400000"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none"/>
      </cdr:style>
      <cdr:txBody>
        <a:bodyPr xmlns:a="http://schemas.openxmlformats.org/drawingml/2006/main" rot="0" spcFirstLastPara="1" vertOverflow="clip" horzOverflow="overflow" vert="horz" wrap="none" lIns="45719" tIns="45719" rIns="45719" bIns="45719" numCol="1" spcCol="38100" rtlCol="0" anchor="t">
          <a:spAutoFit/>
        </a:bodyPr>
        <a:lstStyle xmlns:a="http://schemas.openxmlformats.org/drawingml/2006/main"/>
        <a:p xmlns:a="http://schemas.openxmlformats.org/drawingml/2006/main">
          <a:pPr marL="0" marR="0" indent="0" algn="ctr" defTabSz="914400" rtl="0" fontAlgn="auto" latinLnBrk="1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2000" b="0" i="0" u="none" strike="noStrike" cap="none" spc="0" normalizeH="0" baseline="0" dirty="0" smtClean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Verdana"/>
              <a:cs typeface="Verdana"/>
              <a:sym typeface="Verdana"/>
            </a:rPr>
            <a:t> Всего</a:t>
          </a:r>
        </a:p>
        <a:p xmlns:a="http://schemas.openxmlformats.org/drawingml/2006/main">
          <a:pPr marL="0" marR="0" indent="0" algn="l" defTabSz="914400" rtl="0" fontAlgn="auto" latinLnBrk="1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2000" b="0" i="0" u="none" strike="noStrike" cap="none" spc="0" normalizeH="0" baseline="0" dirty="0" smtClean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Verdana"/>
              <a:cs typeface="Verdana"/>
              <a:sym typeface="Verdana"/>
            </a:rPr>
            <a:t> </a:t>
          </a:r>
          <a:r>
            <a:rPr lang="ru-RU" sz="2000" dirty="0" smtClean="0">
              <a:solidFill>
                <a:srgbClr val="000000"/>
              </a:solidFill>
              <a:latin typeface="+mj-lt"/>
              <a:ea typeface="Verdana"/>
              <a:cs typeface="Verdana"/>
              <a:sym typeface="Verdana"/>
            </a:rPr>
            <a:t>29</a:t>
          </a:r>
          <a:r>
            <a:rPr kumimoji="0" lang="ru-RU" sz="2000" b="0" i="0" u="none" strike="noStrike" cap="none" spc="0" normalizeH="0" baseline="0" dirty="0" smtClean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Verdana"/>
              <a:cs typeface="Verdana"/>
              <a:sym typeface="Verdana"/>
            </a:rPr>
            <a:t> актов</a:t>
          </a:r>
          <a:endParaRPr kumimoji="0" lang="ru-RU" sz="2000" b="0" i="0" u="none" strike="noStrike" cap="none" spc="0" normalizeH="0" baseline="0" dirty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Verdana"/>
            <a:cs typeface="Verdana"/>
            <a:sym typeface="Verdana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Shape 109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110" name="Shape 110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3813600049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Текстовый слайд с двумя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>
            <a:spLocks noGrp="1"/>
          </p:cNvSpPr>
          <p:nvPr>
            <p:ph type="body" idx="1"/>
          </p:nvPr>
        </p:nvSpPr>
        <p:spPr>
          <a:xfrm>
            <a:off x="359999" y="1106490"/>
            <a:ext cx="5558202" cy="616146"/>
          </a:xfrm>
          <a:prstGeom prst="rect">
            <a:avLst/>
          </a:prstGeom>
        </p:spPr>
        <p:txBody>
          <a:bodyPr>
            <a:noAutofit/>
          </a:bodyPr>
          <a:lstStyle>
            <a:lvl1pPr defTabSz="900112">
              <a:lnSpc>
                <a:spcPts val="2000"/>
              </a:lnSpc>
              <a:spcBef>
                <a:spcPts val="0"/>
              </a:spcBef>
              <a:defRPr sz="1600"/>
            </a:lvl1pPr>
            <a:lvl2pPr defTabSz="900112">
              <a:lnSpc>
                <a:spcPts val="2000"/>
              </a:lnSpc>
              <a:spcBef>
                <a:spcPts val="0"/>
              </a:spcBef>
              <a:defRPr sz="1600"/>
            </a:lvl2pPr>
            <a:lvl3pPr defTabSz="900112">
              <a:lnSpc>
                <a:spcPts val="2000"/>
              </a:lnSpc>
              <a:spcBef>
                <a:spcPts val="0"/>
              </a:spcBef>
              <a:defRPr sz="1600"/>
            </a:lvl3pPr>
            <a:lvl4pPr defTabSz="900112">
              <a:lnSpc>
                <a:spcPts val="2000"/>
              </a:lnSpc>
              <a:spcBef>
                <a:spcPts val="0"/>
              </a:spcBef>
              <a:defRPr sz="1600"/>
            </a:lvl4pPr>
            <a:lvl5pPr defTabSz="900112">
              <a:lnSpc>
                <a:spcPts val="2000"/>
              </a:lnSpc>
              <a:spcBef>
                <a:spcPts val="0"/>
              </a:spcBef>
              <a:defRPr sz="1600"/>
            </a:lvl5pPr>
          </a:lstStyle>
          <a:p>
            <a:pPr lvl="0">
              <a:defRPr sz="1800"/>
            </a:pPr>
            <a:r>
              <a:rPr sz="1600"/>
              <a:t>Body Level One</a:t>
            </a:r>
          </a:p>
          <a:p>
            <a:pPr lvl="1">
              <a:defRPr sz="1800"/>
            </a:pPr>
            <a:r>
              <a:rPr sz="1600"/>
              <a:t>Body Level Two</a:t>
            </a:r>
          </a:p>
          <a:p>
            <a:pPr lvl="2">
              <a:defRPr sz="1800"/>
            </a:pPr>
            <a:r>
              <a:rPr sz="1600"/>
              <a:t>Body Level Three</a:t>
            </a:r>
          </a:p>
          <a:p>
            <a:pPr lvl="3">
              <a:defRPr sz="1800"/>
            </a:pPr>
            <a:r>
              <a:rPr sz="1600"/>
              <a:t>Body Level Four</a:t>
            </a:r>
          </a:p>
          <a:p>
            <a:pPr lvl="4">
              <a:defRPr sz="1800"/>
            </a:pPr>
            <a:r>
              <a:rPr sz="1600"/>
              <a:t>Body Level Five</a:t>
            </a:r>
          </a:p>
        </p:txBody>
      </p:sp>
      <p:sp>
        <p:nvSpPr>
          <p:cNvPr id="101" name="Shape 10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rPr/>
              <a:pPr lvl="0"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_цвет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ltGray">
          <a:xfrm>
            <a:off x="529" y="1588"/>
            <a:ext cx="9139766" cy="685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950" y="376238"/>
            <a:ext cx="1528763" cy="252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Текст 4"/>
          <p:cNvSpPr>
            <a:spLocks noGrp="1"/>
          </p:cNvSpPr>
          <p:nvPr>
            <p:ph type="body" sz="quarter" idx="3" hasCustomPrompt="1"/>
          </p:nvPr>
        </p:nvSpPr>
        <p:spPr>
          <a:xfrm>
            <a:off x="355600" y="3103564"/>
            <a:ext cx="4127500" cy="126523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00113">
              <a:lnSpc>
                <a:spcPts val="2400"/>
              </a:lnSpc>
              <a:spcBef>
                <a:spcPts val="0"/>
              </a:spcBef>
              <a:buNone/>
              <a:tabLst/>
              <a:defRPr lang="ru-RU" sz="2000" b="0" kern="1200" baseline="0" dirty="0" smtClean="0">
                <a:solidFill>
                  <a:schemeClr val="bg1"/>
                </a:solidFill>
                <a:latin typeface="+mn-lt"/>
                <a:ea typeface="+mn-ea"/>
                <a:cs typeface="Calibri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Комментарий. </a:t>
            </a:r>
            <a:r>
              <a:rPr lang="en-US" dirty="0" err="1" smtClean="0"/>
              <a:t>Ecus</a:t>
            </a:r>
            <a:r>
              <a:rPr lang="en-US" dirty="0" smtClean="0"/>
              <a:t> re et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estinulla</a:t>
            </a:r>
            <a:r>
              <a:rPr lang="en-US" dirty="0" smtClean="0"/>
              <a:t> </a:t>
            </a:r>
            <a:r>
              <a:rPr lang="en-US" dirty="0" err="1" smtClean="0"/>
              <a:t>porro</a:t>
            </a:r>
            <a:r>
              <a:rPr lang="en-US" dirty="0" smtClean="0"/>
              <a:t> </a:t>
            </a:r>
            <a:r>
              <a:rPr lang="en-US" dirty="0" err="1" smtClean="0"/>
              <a:t>eossi</a:t>
            </a:r>
            <a:r>
              <a:rPr lang="en-US" dirty="0" smtClean="0"/>
              <a:t> </a:t>
            </a:r>
            <a:r>
              <a:rPr lang="en-US" dirty="0" err="1" smtClean="0"/>
              <a:t>dolupta</a:t>
            </a:r>
            <a:r>
              <a:rPr lang="en-US" dirty="0" smtClean="0"/>
              <a:t> </a:t>
            </a:r>
            <a:r>
              <a:rPr lang="en-US" dirty="0" err="1" smtClean="0"/>
              <a:t>veles</a:t>
            </a:r>
            <a:r>
              <a:rPr lang="en-US" dirty="0" smtClean="0"/>
              <a:t> </a:t>
            </a:r>
            <a:r>
              <a:rPr lang="en-US" dirty="0" err="1" smtClean="0"/>
              <a:t>autent</a:t>
            </a:r>
            <a:r>
              <a:rPr lang="en-US" dirty="0" smtClean="0"/>
              <a:t>.</a:t>
            </a:r>
            <a:endParaRPr lang="ru-RU" dirty="0" smtClean="0"/>
          </a:p>
        </p:txBody>
      </p:sp>
      <p:sp>
        <p:nvSpPr>
          <p:cNvPr id="13" name="Текст 4"/>
          <p:cNvSpPr>
            <a:spLocks noGrp="1"/>
          </p:cNvSpPr>
          <p:nvPr>
            <p:ph type="body" sz="quarter" idx="13" hasCustomPrompt="1"/>
          </p:nvPr>
        </p:nvSpPr>
        <p:spPr>
          <a:xfrm>
            <a:off x="6096000" y="2074863"/>
            <a:ext cx="2682874" cy="94932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00113">
              <a:lnSpc>
                <a:spcPts val="2000"/>
              </a:lnSpc>
              <a:spcBef>
                <a:spcPts val="0"/>
              </a:spcBef>
              <a:buNone/>
              <a:tabLst/>
              <a:defRPr lang="ru-RU" sz="1600" b="0" kern="1200" baseline="0" dirty="0" smtClean="0">
                <a:solidFill>
                  <a:schemeClr val="bg1"/>
                </a:solidFill>
                <a:latin typeface="+mn-lt"/>
                <a:ea typeface="+mn-ea"/>
                <a:cs typeface="Calibri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err="1" smtClean="0"/>
              <a:t>Констатинопольский</a:t>
            </a:r>
            <a:r>
              <a:rPr lang="ru-RU" dirty="0" smtClean="0"/>
              <a:t> </a:t>
            </a:r>
          </a:p>
          <a:p>
            <a:pPr lvl="0"/>
            <a:r>
              <a:rPr lang="ru-RU" dirty="0" smtClean="0"/>
              <a:t>Константин </a:t>
            </a:r>
          </a:p>
          <a:p>
            <a:pPr lvl="0"/>
            <a:r>
              <a:rPr lang="ru-RU" dirty="0" smtClean="0"/>
              <a:t>Константинович</a:t>
            </a:r>
          </a:p>
        </p:txBody>
      </p:sp>
      <p:sp>
        <p:nvSpPr>
          <p:cNvPr id="18" name="Текст 4"/>
          <p:cNvSpPr>
            <a:spLocks noGrp="1"/>
          </p:cNvSpPr>
          <p:nvPr>
            <p:ph type="body" sz="quarter" idx="14" hasCustomPrompt="1"/>
          </p:nvPr>
        </p:nvSpPr>
        <p:spPr>
          <a:xfrm>
            <a:off x="343164" y="1857507"/>
            <a:ext cx="4127500" cy="126523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00113">
              <a:lnSpc>
                <a:spcPts val="4000"/>
              </a:lnSpc>
              <a:spcBef>
                <a:spcPts val="0"/>
              </a:spcBef>
              <a:buNone/>
              <a:tabLst/>
              <a:defRPr lang="ru-RU" sz="3800" b="0" u="sng" kern="1200" baseline="0" dirty="0" smtClean="0">
                <a:solidFill>
                  <a:schemeClr val="bg1"/>
                </a:solidFill>
                <a:latin typeface="+mn-lt"/>
                <a:ea typeface="+mn-ea"/>
                <a:cs typeface="Calibri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Название</a:t>
            </a:r>
          </a:p>
          <a:p>
            <a:pPr lvl="0"/>
            <a:r>
              <a:rPr lang="ru-RU" dirty="0" smtClean="0"/>
              <a:t>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660562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Текстовый слайд с маркированным списк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>
            <a:spLocks noGrp="1"/>
          </p:cNvSpPr>
          <p:nvPr>
            <p:ph type="body" idx="1"/>
          </p:nvPr>
        </p:nvSpPr>
        <p:spPr>
          <a:xfrm>
            <a:off x="351063" y="2200049"/>
            <a:ext cx="2684237" cy="729385"/>
          </a:xfrm>
          <a:prstGeom prst="rect">
            <a:avLst/>
          </a:prstGeom>
        </p:spPr>
        <p:txBody>
          <a:bodyPr>
            <a:noAutofit/>
          </a:bodyPr>
          <a:lstStyle>
            <a:lvl1pPr defTabSz="900112">
              <a:lnSpc>
                <a:spcPts val="2000"/>
              </a:lnSpc>
              <a:spcBef>
                <a:spcPts val="600"/>
              </a:spcBef>
              <a:defRPr sz="1600"/>
            </a:lvl1pPr>
            <a:lvl2pPr defTabSz="900112">
              <a:lnSpc>
                <a:spcPts val="2000"/>
              </a:lnSpc>
              <a:spcBef>
                <a:spcPts val="600"/>
              </a:spcBef>
              <a:defRPr sz="1600"/>
            </a:lvl2pPr>
            <a:lvl3pPr defTabSz="900112">
              <a:lnSpc>
                <a:spcPts val="2000"/>
              </a:lnSpc>
              <a:spcBef>
                <a:spcPts val="600"/>
              </a:spcBef>
              <a:defRPr sz="1600"/>
            </a:lvl3pPr>
            <a:lvl4pPr defTabSz="900112">
              <a:lnSpc>
                <a:spcPts val="2000"/>
              </a:lnSpc>
              <a:spcBef>
                <a:spcPts val="600"/>
              </a:spcBef>
              <a:defRPr sz="1600"/>
            </a:lvl4pPr>
            <a:lvl5pPr defTabSz="900112">
              <a:lnSpc>
                <a:spcPts val="2000"/>
              </a:lnSpc>
              <a:spcBef>
                <a:spcPts val="600"/>
              </a:spcBef>
              <a:defRPr sz="1600"/>
            </a:lvl5pPr>
          </a:lstStyle>
          <a:p>
            <a:pPr lvl="0">
              <a:defRPr sz="1800"/>
            </a:pPr>
            <a:r>
              <a:rPr sz="1600"/>
              <a:t>Body Level One</a:t>
            </a:r>
          </a:p>
          <a:p>
            <a:pPr lvl="1">
              <a:defRPr sz="1800"/>
            </a:pPr>
            <a:r>
              <a:rPr sz="1600"/>
              <a:t>Body Level Two</a:t>
            </a:r>
          </a:p>
          <a:p>
            <a:pPr lvl="2">
              <a:defRPr sz="1800"/>
            </a:pPr>
            <a:r>
              <a:rPr sz="1600"/>
              <a:t>Body Level Three</a:t>
            </a:r>
          </a:p>
          <a:p>
            <a:pPr lvl="3">
              <a:defRPr sz="1800"/>
            </a:pPr>
            <a:r>
              <a:rPr sz="1600"/>
              <a:t>Body Level Four</a:t>
            </a:r>
          </a:p>
          <a:p>
            <a:pPr lvl="4">
              <a:defRPr sz="1800"/>
            </a:pPr>
            <a:r>
              <a:rPr sz="1600"/>
              <a:t>Body Level Five</a:t>
            </a:r>
          </a:p>
        </p:txBody>
      </p:sp>
      <p:sp>
        <p:nvSpPr>
          <p:cNvPr id="94" name="Shape 9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rPr/>
              <a:pPr lvl="0"/>
              <a:t>‹#›</a:t>
            </a:fld>
            <a:endParaRPr/>
          </a:p>
        </p:txBody>
      </p:sp>
      <p:sp>
        <p:nvSpPr>
          <p:cNvPr id="95" name="Shape 95"/>
          <p:cNvSpPr>
            <a:spLocks noGrp="1"/>
          </p:cNvSpPr>
          <p:nvPr>
            <p:ph type="title"/>
          </p:nvPr>
        </p:nvSpPr>
        <p:spPr>
          <a:xfrm>
            <a:off x="359999" y="1044000"/>
            <a:ext cx="8428402" cy="1156050"/>
          </a:xfrm>
          <a:prstGeom prst="rect">
            <a:avLst/>
          </a:prstGeom>
        </p:spPr>
        <p:txBody>
          <a:bodyPr/>
          <a:lstStyle/>
          <a:p>
            <a:pPr lvl="0">
              <a:defRPr sz="1800" spc="0"/>
            </a:pPr>
            <a:r>
              <a:rPr sz="2200" spc="-50"/>
              <a:t>Title Text</a:t>
            </a: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.png"/>
          <p:cNvPicPr/>
          <p:nvPr/>
        </p:nvPicPr>
        <p:blipFill>
          <a:blip r:embed="rId5" cstate="print">
            <a:extLst/>
          </a:blip>
          <a:stretch>
            <a:fillRect/>
          </a:stretch>
        </p:blipFill>
        <p:spPr>
          <a:xfrm>
            <a:off x="355600" y="376238"/>
            <a:ext cx="1541463" cy="252412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Shape 3"/>
          <p:cNvSpPr/>
          <p:nvPr/>
        </p:nvSpPr>
        <p:spPr>
          <a:xfrm>
            <a:off x="6105525" y="604837"/>
            <a:ext cx="2676525" cy="1"/>
          </a:xfrm>
          <a:prstGeom prst="line">
            <a:avLst/>
          </a:prstGeom>
          <a:ln w="6350">
            <a:solidFill/>
          </a:ln>
        </p:spPr>
        <p:txBody>
          <a:bodyPr lIns="0" tIns="0" rIns="0" bIns="0"/>
          <a:lstStyle/>
          <a:p>
            <a:pPr lvl="0" defTabSz="457200">
              <a:lnSpc>
                <a:spcPct val="120000"/>
              </a:lnSpc>
              <a:defRPr sz="1200">
                <a:solidFill>
                  <a:srgbClr val="FFFFFF"/>
                </a:solidFill>
                <a:latin typeface="+mj-lt"/>
                <a:ea typeface="+mj-ea"/>
                <a:cs typeface="+mj-cs"/>
                <a:sym typeface="Akzidenz-Grotesk Pro Regular"/>
              </a:defRPr>
            </a:pPr>
            <a:endParaRPr/>
          </a:p>
        </p:txBody>
      </p:sp>
      <p:sp>
        <p:nvSpPr>
          <p:cNvPr id="4" name="Shape 4"/>
          <p:cNvSpPr>
            <a:spLocks noGrp="1"/>
          </p:cNvSpPr>
          <p:nvPr>
            <p:ph type="title"/>
          </p:nvPr>
        </p:nvSpPr>
        <p:spPr>
          <a:xfrm>
            <a:off x="359999" y="1044000"/>
            <a:ext cx="8428402" cy="3698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/>
          <a:p>
            <a:pPr lvl="0">
              <a:defRPr sz="1800" spc="0"/>
            </a:pPr>
            <a:r>
              <a:rPr sz="2200" spc="-50"/>
              <a:t>Title Text</a:t>
            </a:r>
          </a:p>
        </p:txBody>
      </p:sp>
      <p:sp>
        <p:nvSpPr>
          <p:cNvPr id="5" name="Shape 5"/>
          <p:cNvSpPr>
            <a:spLocks noGrp="1"/>
          </p:cNvSpPr>
          <p:nvPr>
            <p:ph type="body" idx="1"/>
          </p:nvPr>
        </p:nvSpPr>
        <p:spPr>
          <a:xfrm>
            <a:off x="359999" y="1403321"/>
            <a:ext cx="8428402" cy="24305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/>
          <a:p>
            <a:pPr lvl="0">
              <a:defRPr sz="1800"/>
            </a:pPr>
            <a:r>
              <a:rPr sz="2200"/>
              <a:t>Body Level One</a:t>
            </a:r>
          </a:p>
          <a:p>
            <a:pPr lvl="1">
              <a:defRPr sz="1800"/>
            </a:pPr>
            <a:r>
              <a:rPr sz="2200"/>
              <a:t>Body Level Two</a:t>
            </a:r>
          </a:p>
          <a:p>
            <a:pPr lvl="2">
              <a:defRPr sz="1800"/>
            </a:pPr>
            <a:r>
              <a:rPr sz="2200"/>
              <a:t>Body Level Three</a:t>
            </a:r>
          </a:p>
          <a:p>
            <a:pPr lvl="3">
              <a:defRPr sz="1800"/>
            </a:pPr>
            <a:r>
              <a:rPr sz="2200"/>
              <a:t>Body Level Four</a:t>
            </a:r>
          </a:p>
          <a:p>
            <a:pPr lvl="4">
              <a:defRPr sz="1800"/>
            </a:pPr>
            <a:r>
              <a:rPr sz="2200"/>
              <a:t>Body Level Five</a:t>
            </a:r>
          </a:p>
        </p:txBody>
      </p:sp>
      <p:sp>
        <p:nvSpPr>
          <p:cNvPr id="6" name="Shape 6"/>
          <p:cNvSpPr>
            <a:spLocks noGrp="1"/>
          </p:cNvSpPr>
          <p:nvPr>
            <p:ph type="sldNum" sz="quarter" idx="2"/>
          </p:nvPr>
        </p:nvSpPr>
        <p:spPr>
          <a:xfrm>
            <a:off x="8660575" y="339725"/>
            <a:ext cx="154814" cy="165100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>
            <a:lvl1pPr algn="r">
              <a:defRPr sz="1000">
                <a:latin typeface="+mj-lt"/>
                <a:ea typeface="+mj-ea"/>
                <a:cs typeface="+mj-cs"/>
                <a:sym typeface="Akzidenz-Grotesk Pro Regular"/>
              </a:defRPr>
            </a:lvl1pPr>
          </a:lstStyle>
          <a:p>
            <a:pPr lvl="0"/>
            <a:fld id="{86CB4B4D-7CA3-9044-876B-883B54F8677D}" type="slidenum">
              <a:rPr/>
              <a:pPr lvl="0"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7" r:id="rId2"/>
    <p:sldLayoutId id="2147483668" r:id="rId3"/>
  </p:sldLayoutIdLst>
  <p:transition spd="med"/>
  <p:txStyles>
    <p:titleStyle>
      <a:lvl1pPr>
        <a:defRPr sz="2200" spc="-50">
          <a:latin typeface="Akzidenz-Grotesk Pro Med"/>
          <a:ea typeface="Akzidenz-Grotesk Pro Med"/>
          <a:cs typeface="Akzidenz-Grotesk Pro Med"/>
          <a:sym typeface="Akzidenz-Grotesk Pro Med"/>
        </a:defRPr>
      </a:lvl1pPr>
      <a:lvl2pPr>
        <a:defRPr sz="2200" spc="-50">
          <a:latin typeface="Akzidenz-Grotesk Pro Med"/>
          <a:ea typeface="Akzidenz-Grotesk Pro Med"/>
          <a:cs typeface="Akzidenz-Grotesk Pro Med"/>
          <a:sym typeface="Akzidenz-Grotesk Pro Med"/>
        </a:defRPr>
      </a:lvl2pPr>
      <a:lvl3pPr>
        <a:defRPr sz="2200" spc="-50">
          <a:latin typeface="Akzidenz-Grotesk Pro Med"/>
          <a:ea typeface="Akzidenz-Grotesk Pro Med"/>
          <a:cs typeface="Akzidenz-Grotesk Pro Med"/>
          <a:sym typeface="Akzidenz-Grotesk Pro Med"/>
        </a:defRPr>
      </a:lvl3pPr>
      <a:lvl4pPr>
        <a:defRPr sz="2200" spc="-50">
          <a:latin typeface="Akzidenz-Grotesk Pro Med"/>
          <a:ea typeface="Akzidenz-Grotesk Pro Med"/>
          <a:cs typeface="Akzidenz-Grotesk Pro Med"/>
          <a:sym typeface="Akzidenz-Grotesk Pro Med"/>
        </a:defRPr>
      </a:lvl4pPr>
      <a:lvl5pPr>
        <a:defRPr sz="2200" spc="-50">
          <a:latin typeface="Akzidenz-Grotesk Pro Med"/>
          <a:ea typeface="Akzidenz-Grotesk Pro Med"/>
          <a:cs typeface="Akzidenz-Grotesk Pro Med"/>
          <a:sym typeface="Akzidenz-Grotesk Pro Med"/>
        </a:defRPr>
      </a:lvl5pPr>
      <a:lvl6pPr indent="457200">
        <a:defRPr sz="2200" spc="-50">
          <a:latin typeface="Akzidenz-Grotesk Pro Med"/>
          <a:ea typeface="Akzidenz-Grotesk Pro Med"/>
          <a:cs typeface="Akzidenz-Grotesk Pro Med"/>
          <a:sym typeface="Akzidenz-Grotesk Pro Med"/>
        </a:defRPr>
      </a:lvl6pPr>
      <a:lvl7pPr indent="914400">
        <a:defRPr sz="2200" spc="-50">
          <a:latin typeface="Akzidenz-Grotesk Pro Med"/>
          <a:ea typeface="Akzidenz-Grotesk Pro Med"/>
          <a:cs typeface="Akzidenz-Grotesk Pro Med"/>
          <a:sym typeface="Akzidenz-Grotesk Pro Med"/>
        </a:defRPr>
      </a:lvl7pPr>
      <a:lvl8pPr indent="1371600">
        <a:defRPr sz="2200" spc="-50">
          <a:latin typeface="Akzidenz-Grotesk Pro Med"/>
          <a:ea typeface="Akzidenz-Grotesk Pro Med"/>
          <a:cs typeface="Akzidenz-Grotesk Pro Med"/>
          <a:sym typeface="Akzidenz-Grotesk Pro Med"/>
        </a:defRPr>
      </a:lvl8pPr>
      <a:lvl9pPr indent="1828800">
        <a:defRPr sz="2200" spc="-50">
          <a:latin typeface="Akzidenz-Grotesk Pro Med"/>
          <a:ea typeface="Akzidenz-Grotesk Pro Med"/>
          <a:cs typeface="Akzidenz-Grotesk Pro Med"/>
          <a:sym typeface="Akzidenz-Grotesk Pro Med"/>
        </a:defRPr>
      </a:lvl9pPr>
    </p:titleStyle>
    <p:bodyStyle>
      <a:lvl1pPr>
        <a:spcBef>
          <a:spcPts val="500"/>
        </a:spcBef>
        <a:defRPr sz="2200">
          <a:latin typeface="+mj-lt"/>
          <a:ea typeface="+mj-ea"/>
          <a:cs typeface="+mj-cs"/>
          <a:sym typeface="Akzidenz-Grotesk Pro Regular"/>
        </a:defRPr>
      </a:lvl1pPr>
      <a:lvl2pPr indent="457200">
        <a:spcBef>
          <a:spcPts val="500"/>
        </a:spcBef>
        <a:defRPr sz="2200">
          <a:latin typeface="+mj-lt"/>
          <a:ea typeface="+mj-ea"/>
          <a:cs typeface="+mj-cs"/>
          <a:sym typeface="Akzidenz-Grotesk Pro Regular"/>
        </a:defRPr>
      </a:lvl2pPr>
      <a:lvl3pPr indent="914400">
        <a:spcBef>
          <a:spcPts val="500"/>
        </a:spcBef>
        <a:defRPr sz="2200">
          <a:latin typeface="+mj-lt"/>
          <a:ea typeface="+mj-ea"/>
          <a:cs typeface="+mj-cs"/>
          <a:sym typeface="Akzidenz-Grotesk Pro Regular"/>
        </a:defRPr>
      </a:lvl3pPr>
      <a:lvl4pPr indent="1371600">
        <a:spcBef>
          <a:spcPts val="500"/>
        </a:spcBef>
        <a:defRPr sz="2200">
          <a:latin typeface="+mj-lt"/>
          <a:ea typeface="+mj-ea"/>
          <a:cs typeface="+mj-cs"/>
          <a:sym typeface="Akzidenz-Grotesk Pro Regular"/>
        </a:defRPr>
      </a:lvl4pPr>
      <a:lvl5pPr indent="1828800">
        <a:spcBef>
          <a:spcPts val="500"/>
        </a:spcBef>
        <a:defRPr sz="2200">
          <a:latin typeface="+mj-lt"/>
          <a:ea typeface="+mj-ea"/>
          <a:cs typeface="+mj-cs"/>
          <a:sym typeface="Akzidenz-Grotesk Pro Regular"/>
        </a:defRPr>
      </a:lvl5pPr>
      <a:lvl6pPr indent="2286000">
        <a:spcBef>
          <a:spcPts val="500"/>
        </a:spcBef>
        <a:defRPr sz="2200">
          <a:latin typeface="+mj-lt"/>
          <a:ea typeface="+mj-ea"/>
          <a:cs typeface="+mj-cs"/>
          <a:sym typeface="Akzidenz-Grotesk Pro Regular"/>
        </a:defRPr>
      </a:lvl6pPr>
      <a:lvl7pPr indent="2743200">
        <a:spcBef>
          <a:spcPts val="500"/>
        </a:spcBef>
        <a:defRPr sz="2200">
          <a:latin typeface="+mj-lt"/>
          <a:ea typeface="+mj-ea"/>
          <a:cs typeface="+mj-cs"/>
          <a:sym typeface="Akzidenz-Grotesk Pro Regular"/>
        </a:defRPr>
      </a:lvl7pPr>
      <a:lvl8pPr indent="3200400">
        <a:spcBef>
          <a:spcPts val="500"/>
        </a:spcBef>
        <a:defRPr sz="2200">
          <a:latin typeface="+mj-lt"/>
          <a:ea typeface="+mj-ea"/>
          <a:cs typeface="+mj-cs"/>
          <a:sym typeface="Akzidenz-Grotesk Pro Regular"/>
        </a:defRPr>
      </a:lvl8pPr>
      <a:lvl9pPr indent="3657600">
        <a:spcBef>
          <a:spcPts val="500"/>
        </a:spcBef>
        <a:defRPr sz="2200">
          <a:latin typeface="+mj-lt"/>
          <a:ea typeface="+mj-ea"/>
          <a:cs typeface="+mj-cs"/>
          <a:sym typeface="Akzidenz-Grotesk Pro Regular"/>
        </a:defRPr>
      </a:lvl9pPr>
    </p:bodyStyle>
    <p:otherStyle>
      <a:lvl1pPr algn="r">
        <a:defRPr sz="1000">
          <a:solidFill>
            <a:schemeClr val="tx1"/>
          </a:solidFill>
          <a:latin typeface="+mn-lt"/>
          <a:ea typeface="+mn-ea"/>
          <a:cs typeface="+mn-cs"/>
          <a:sym typeface="Akzidenz-Grotesk Pro Regular"/>
        </a:defRPr>
      </a:lvl1pPr>
      <a:lvl2pPr indent="457200" algn="r">
        <a:defRPr sz="1000">
          <a:solidFill>
            <a:schemeClr val="tx1"/>
          </a:solidFill>
          <a:latin typeface="+mn-lt"/>
          <a:ea typeface="+mn-ea"/>
          <a:cs typeface="+mn-cs"/>
          <a:sym typeface="Akzidenz-Grotesk Pro Regular"/>
        </a:defRPr>
      </a:lvl2pPr>
      <a:lvl3pPr indent="914400" algn="r">
        <a:defRPr sz="1000">
          <a:solidFill>
            <a:schemeClr val="tx1"/>
          </a:solidFill>
          <a:latin typeface="+mn-lt"/>
          <a:ea typeface="+mn-ea"/>
          <a:cs typeface="+mn-cs"/>
          <a:sym typeface="Akzidenz-Grotesk Pro Regular"/>
        </a:defRPr>
      </a:lvl3pPr>
      <a:lvl4pPr indent="1371600" algn="r">
        <a:defRPr sz="1000">
          <a:solidFill>
            <a:schemeClr val="tx1"/>
          </a:solidFill>
          <a:latin typeface="+mn-lt"/>
          <a:ea typeface="+mn-ea"/>
          <a:cs typeface="+mn-cs"/>
          <a:sym typeface="Akzidenz-Grotesk Pro Regular"/>
        </a:defRPr>
      </a:lvl4pPr>
      <a:lvl5pPr indent="1828800" algn="r">
        <a:defRPr sz="1000">
          <a:solidFill>
            <a:schemeClr val="tx1"/>
          </a:solidFill>
          <a:latin typeface="+mn-lt"/>
          <a:ea typeface="+mn-ea"/>
          <a:cs typeface="+mn-cs"/>
          <a:sym typeface="Akzidenz-Grotesk Pro Regular"/>
        </a:defRPr>
      </a:lvl5pPr>
      <a:lvl6pPr indent="2286000" algn="r">
        <a:defRPr sz="1000">
          <a:solidFill>
            <a:schemeClr val="tx1"/>
          </a:solidFill>
          <a:latin typeface="+mn-lt"/>
          <a:ea typeface="+mn-ea"/>
          <a:cs typeface="+mn-cs"/>
          <a:sym typeface="Akzidenz-Grotesk Pro Regular"/>
        </a:defRPr>
      </a:lvl6pPr>
      <a:lvl7pPr indent="2743200" algn="r">
        <a:defRPr sz="1000">
          <a:solidFill>
            <a:schemeClr val="tx1"/>
          </a:solidFill>
          <a:latin typeface="+mn-lt"/>
          <a:ea typeface="+mn-ea"/>
          <a:cs typeface="+mn-cs"/>
          <a:sym typeface="Akzidenz-Grotesk Pro Regular"/>
        </a:defRPr>
      </a:lvl7pPr>
      <a:lvl8pPr indent="3200400" algn="r">
        <a:defRPr sz="1000">
          <a:solidFill>
            <a:schemeClr val="tx1"/>
          </a:solidFill>
          <a:latin typeface="+mn-lt"/>
          <a:ea typeface="+mn-ea"/>
          <a:cs typeface="+mn-cs"/>
          <a:sym typeface="Akzidenz-Grotesk Pro Regular"/>
        </a:defRPr>
      </a:lvl8pPr>
      <a:lvl9pPr indent="3657600" algn="r">
        <a:defRPr sz="1000">
          <a:solidFill>
            <a:schemeClr val="tx1"/>
          </a:solidFill>
          <a:latin typeface="+mn-lt"/>
          <a:ea typeface="+mn-ea"/>
          <a:cs typeface="+mn-cs"/>
          <a:sym typeface="Akzidenz-Grotesk Pro Regular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3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chart" Target="../charts/chart1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117"/>
          <p:cNvSpPr/>
          <p:nvPr/>
        </p:nvSpPr>
        <p:spPr>
          <a:xfrm>
            <a:off x="5724128" y="3645024"/>
            <a:ext cx="3240360" cy="8035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normAutofit fontScale="92500"/>
          </a:bodyPr>
          <a:lstStyle/>
          <a:p>
            <a:pPr lvl="0" defTabSz="900112">
              <a:lnSpc>
                <a:spcPts val="2400"/>
              </a:lnSpc>
            </a:pPr>
            <a:r>
              <a:rPr lang="ru-RU" sz="2000" i="1" dirty="0" smtClean="0">
                <a:solidFill>
                  <a:srgbClr val="FFFFFF"/>
                </a:solidFill>
                <a:latin typeface="Akzidenz-Grotesk Pro Regular"/>
                <a:ea typeface="+mj-ea"/>
                <a:cs typeface="+mj-cs"/>
                <a:sym typeface="Akzidenz-Grotesk Pro Regular"/>
              </a:rPr>
              <a:t>Леонидов</a:t>
            </a:r>
          </a:p>
          <a:p>
            <a:pPr lvl="0" defTabSz="900112">
              <a:lnSpc>
                <a:spcPts val="2400"/>
              </a:lnSpc>
            </a:pPr>
            <a:r>
              <a:rPr lang="ru-RU" sz="2000" i="1" dirty="0" smtClean="0">
                <a:solidFill>
                  <a:srgbClr val="FFFFFF"/>
                </a:solidFill>
                <a:latin typeface="Akzidenz-Grotesk Pro Regular"/>
                <a:ea typeface="+mj-ea"/>
                <a:cs typeface="+mj-cs"/>
                <a:sym typeface="Akzidenz-Grotesk Pro Regular"/>
              </a:rPr>
              <a:t>Константин Владимирович</a:t>
            </a:r>
            <a:endParaRPr sz="2000" i="1" dirty="0">
              <a:solidFill>
                <a:srgbClr val="FFFFFF"/>
              </a:solidFill>
              <a:latin typeface="Akzidenz-Grotesk Pro Regular"/>
              <a:ea typeface="+mj-ea"/>
              <a:cs typeface="+mj-cs"/>
              <a:sym typeface="Akzidenz-Grotesk Pro Regular"/>
            </a:endParaRPr>
          </a:p>
        </p:txBody>
      </p:sp>
      <p:sp>
        <p:nvSpPr>
          <p:cNvPr id="10" name="Shape 118"/>
          <p:cNvSpPr/>
          <p:nvPr/>
        </p:nvSpPr>
        <p:spPr>
          <a:xfrm>
            <a:off x="251520" y="2348880"/>
            <a:ext cx="6408712" cy="10081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noAutofit/>
          </a:bodyPr>
          <a:lstStyle>
            <a:lvl1pPr defTabSz="900112">
              <a:lnSpc>
                <a:spcPts val="4000"/>
              </a:lnSpc>
              <a:defRPr sz="3800" u="sng">
                <a:solidFill>
                  <a:srgbClr val="FFFFFF"/>
                </a:solidFill>
                <a:latin typeface="Akzidenz-Grotesk Pro Med"/>
                <a:ea typeface="Akzidenz-Grotesk Pro Med"/>
                <a:cs typeface="Akzidenz-Grotesk Pro Med"/>
                <a:sym typeface="Akzidenz-Grotesk Pro Med"/>
              </a:defRPr>
            </a:lvl1pPr>
          </a:lstStyle>
          <a:p>
            <a:pPr lvl="0" algn="just">
              <a:lnSpc>
                <a:spcPct val="120000"/>
              </a:lnSpc>
              <a:defRPr sz="1800" u="none">
                <a:solidFill>
                  <a:srgbClr val="000000"/>
                </a:solidFill>
              </a:defRPr>
            </a:pPr>
            <a:r>
              <a:rPr lang="ru-RU" sz="2200" u="none" dirty="0" smtClean="0">
                <a:solidFill>
                  <a:srgbClr val="FFFFFF"/>
                </a:solidFill>
              </a:rPr>
              <a:t>Реализация Федерального закона </a:t>
            </a:r>
          </a:p>
          <a:p>
            <a:pPr lvl="0" algn="just">
              <a:lnSpc>
                <a:spcPct val="120000"/>
              </a:lnSpc>
              <a:defRPr sz="1800" u="none">
                <a:solidFill>
                  <a:srgbClr val="000000"/>
                </a:solidFill>
              </a:defRPr>
            </a:pPr>
            <a:r>
              <a:rPr lang="ru-RU" sz="2200" u="none" dirty="0" smtClean="0">
                <a:solidFill>
                  <a:srgbClr val="FFFFFF"/>
                </a:solidFill>
              </a:rPr>
              <a:t>«О стандартизации в Российской Федерации»</a:t>
            </a:r>
            <a:endParaRPr sz="2200" u="none" dirty="0">
              <a:solidFill>
                <a:srgbClr val="FFFFFF"/>
              </a:solidFill>
            </a:endParaRPr>
          </a:p>
        </p:txBody>
      </p:sp>
      <p:pic>
        <p:nvPicPr>
          <p:cNvPr id="11" name="pasted-image.pdf"/>
          <p:cNvPicPr/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314003" y="5905847"/>
            <a:ext cx="761182" cy="614436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418631265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Shape 187"/>
          <p:cNvSpPr>
            <a:spLocks noGrp="1"/>
          </p:cNvSpPr>
          <p:nvPr>
            <p:ph type="sldNum" sz="quarter" idx="2"/>
          </p:nvPr>
        </p:nvSpPr>
        <p:spPr>
          <a:xfrm>
            <a:off x="8510588" y="339725"/>
            <a:ext cx="304801" cy="165100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>
            <a:normAutofit/>
          </a:bodyPr>
          <a:lstStyle/>
          <a:p>
            <a:pPr lvl="0">
              <a:defRPr sz="1800"/>
            </a:pPr>
            <a:fld id="{86CB4B4D-7CA3-9044-876B-883B54F8677D}" type="slidenum">
              <a:rPr sz="1000"/>
              <a:pPr lvl="0">
                <a:defRPr sz="1800"/>
              </a:pPr>
              <a:t>2</a:t>
            </a:fld>
            <a:endParaRPr sz="1000" dirty="0"/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3382406190"/>
              </p:ext>
            </p:extLst>
          </p:nvPr>
        </p:nvGraphicFramePr>
        <p:xfrm>
          <a:off x="323528" y="2060848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2" name="Группа 11"/>
          <p:cNvGrpSpPr/>
          <p:nvPr/>
        </p:nvGrpSpPr>
        <p:grpSpPr>
          <a:xfrm>
            <a:off x="6516216" y="2094756"/>
            <a:ext cx="2627784" cy="3024336"/>
            <a:chOff x="6516216" y="1916832"/>
            <a:chExt cx="2627784" cy="3024336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6588224" y="1916832"/>
              <a:ext cx="2448272" cy="3024336"/>
            </a:xfrm>
            <a:prstGeom prst="rect">
              <a:avLst/>
            </a:prstGeom>
            <a:noFill/>
            <a:ln w="25400" cap="flat">
              <a:solidFill>
                <a:srgbClr val="7E7B79"/>
              </a:solidFill>
              <a:prstDash val="dash"/>
              <a:bevel/>
            </a:ln>
            <a:effectLst>
              <a:outerShdw blurRad="38100" dist="23000" dir="5400000" rotWithShape="0">
                <a:srgbClr val="000000">
                  <a:alpha val="35000"/>
                </a:srgb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Verdana"/>
                <a:ea typeface="Verdana"/>
                <a:cs typeface="Verdana"/>
                <a:sym typeface="Verdana"/>
              </a:endParaRPr>
            </a:p>
          </p:txBody>
        </p:sp>
        <p:graphicFrame>
          <p:nvGraphicFramePr>
            <p:cNvPr id="9" name="Схема 8"/>
            <p:cNvGraphicFramePr/>
            <p:nvPr>
              <p:extLst>
                <p:ext uri="{D42A27DB-BD31-4B8C-83A1-F6EECF244321}">
                  <p14:modId xmlns:p14="http://schemas.microsoft.com/office/powerpoint/2010/main" val="2913328089"/>
                </p:ext>
              </p:extLst>
            </p:nvPr>
          </p:nvGraphicFramePr>
          <p:xfrm>
            <a:off x="6516216" y="2094755"/>
            <a:ext cx="2627784" cy="2639913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8" r:lo="rId9" r:qs="rId10" r:cs="rId11"/>
            </a:graphicData>
          </a:graphic>
        </p:graphicFrame>
      </p:grpSp>
      <p:sp>
        <p:nvSpPr>
          <p:cNvPr id="11" name="Shape 171"/>
          <p:cNvSpPr/>
          <p:nvPr/>
        </p:nvSpPr>
        <p:spPr>
          <a:xfrm>
            <a:off x="6084168" y="55707"/>
            <a:ext cx="2868488" cy="5078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1000"/>
            </a:lvl1pPr>
          </a:lstStyle>
          <a:p>
            <a:r>
              <a:rPr lang="ru-RU" sz="1100" dirty="0"/>
              <a:t>Реализация Федерального закона </a:t>
            </a:r>
          </a:p>
          <a:p>
            <a:r>
              <a:rPr lang="ru-RU" sz="1100" dirty="0"/>
              <a:t>«О </a:t>
            </a:r>
            <a:r>
              <a:rPr lang="ru-RU" sz="1100" dirty="0" smtClean="0"/>
              <a:t>стандартизации</a:t>
            </a:r>
          </a:p>
          <a:p>
            <a:r>
              <a:rPr lang="ru-RU" sz="1100" dirty="0" smtClean="0"/>
              <a:t>в </a:t>
            </a:r>
            <a:r>
              <a:rPr lang="ru-RU" sz="1100" dirty="0"/>
              <a:t>Российской Федерации»</a:t>
            </a:r>
          </a:p>
        </p:txBody>
      </p:sp>
      <p:sp>
        <p:nvSpPr>
          <p:cNvPr id="12" name="Shape 204"/>
          <p:cNvSpPr txBox="1">
            <a:spLocks/>
          </p:cNvSpPr>
          <p:nvPr/>
        </p:nvSpPr>
        <p:spPr>
          <a:xfrm>
            <a:off x="323528" y="980728"/>
            <a:ext cx="8104833" cy="3698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pc="0"/>
            </a:pPr>
            <a:r>
              <a:rPr lang="ru-RU" sz="2200" noProof="0" dirty="0" smtClean="0">
                <a:latin typeface="Akzidenz-Grotesk Pro Med"/>
                <a:ea typeface="Akzidenz-Grotesk Pro Med"/>
                <a:cs typeface="Akzidenz-Grotesk Pro Med"/>
                <a:sym typeface="Akzidenz-Grotesk Pro Med"/>
              </a:rPr>
              <a:t>1</a:t>
            </a:r>
            <a:r>
              <a:rPr kumimoji="0" lang="ru-RU" sz="2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kzidenz-Grotesk Pro Med"/>
                <a:ea typeface="Akzidenz-Grotesk Pro Med"/>
                <a:cs typeface="Akzidenz-Grotesk Pro Med"/>
                <a:sym typeface="Akzidenz-Grotesk Pro Med"/>
              </a:rPr>
              <a:t>. Структура участников работ по стандартизации </a:t>
            </a:r>
            <a:endParaRPr kumimoji="0" lang="ru-RU" sz="2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kzidenz-Grotesk Pro Med"/>
              <a:ea typeface="Akzidenz-Grotesk Pro Med"/>
              <a:cs typeface="Akzidenz-Grotesk Pro Med"/>
              <a:sym typeface="Akzidenz-Grotesk Pro Med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Прямая со стрелкой 34"/>
          <p:cNvCxnSpPr/>
          <p:nvPr/>
        </p:nvCxnSpPr>
        <p:spPr>
          <a:xfrm>
            <a:off x="2411760" y="3678932"/>
            <a:ext cx="7429" cy="172591"/>
          </a:xfrm>
          <a:prstGeom prst="straightConnector1">
            <a:avLst/>
          </a:prstGeom>
          <a:noFill/>
          <a:ln w="25400" cap="flat">
            <a:solidFill>
              <a:srgbClr val="00CCFF"/>
            </a:solidFill>
            <a:prstDash val="solid"/>
            <a:bevel/>
            <a:tailEnd type="arrow"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1" name="Прямая со стрелкой 30"/>
          <p:cNvCxnSpPr/>
          <p:nvPr/>
        </p:nvCxnSpPr>
        <p:spPr>
          <a:xfrm>
            <a:off x="2440335" y="1916832"/>
            <a:ext cx="7429" cy="172591"/>
          </a:xfrm>
          <a:prstGeom prst="straightConnector1">
            <a:avLst/>
          </a:prstGeom>
          <a:noFill/>
          <a:ln w="25400" cap="flat">
            <a:solidFill>
              <a:srgbClr val="00CCFF"/>
            </a:solidFill>
            <a:prstDash val="solid"/>
            <a:bevel/>
            <a:tailEnd type="arrow"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72" name="Shape 172"/>
          <p:cNvSpPr>
            <a:spLocks noGrp="1"/>
          </p:cNvSpPr>
          <p:nvPr>
            <p:ph type="title"/>
          </p:nvPr>
        </p:nvSpPr>
        <p:spPr>
          <a:xfrm>
            <a:off x="359999" y="908720"/>
            <a:ext cx="8428402" cy="3698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dirty="0" smtClean="0"/>
              <a:t>2. Государственная политика в сфере стандартизации</a:t>
            </a:r>
            <a:endParaRPr dirty="0"/>
          </a:p>
        </p:txBody>
      </p:sp>
      <p:sp>
        <p:nvSpPr>
          <p:cNvPr id="174" name="Shape 174"/>
          <p:cNvSpPr>
            <a:spLocks noGrp="1"/>
          </p:cNvSpPr>
          <p:nvPr>
            <p:ph type="sldNum" sz="quarter" idx="2"/>
          </p:nvPr>
        </p:nvSpPr>
        <p:spPr>
          <a:xfrm>
            <a:off x="8510588" y="339725"/>
            <a:ext cx="304801" cy="1651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>
            <a:normAutofit/>
          </a:bodyPr>
          <a:lstStyle/>
          <a:p>
            <a:pPr lvl="0">
              <a:defRPr sz="1800"/>
            </a:pPr>
            <a:fld id="{86CB4B4D-7CA3-9044-876B-883B54F8677D}" type="slidenum">
              <a:rPr sz="1000" smtClean="0"/>
              <a:pPr lvl="0">
                <a:defRPr sz="1800"/>
              </a:pPr>
              <a:t>3</a:t>
            </a:fld>
            <a:endParaRPr sz="100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39552" y="1549528"/>
            <a:ext cx="8064896" cy="374568"/>
          </a:xfrm>
          <a:prstGeom prst="roundRect">
            <a:avLst/>
          </a:prstGeom>
          <a:blipFill>
            <a:blip r:embed="rId3" cstate="print"/>
            <a:stretch>
              <a:fillRect/>
            </a:stretch>
          </a:blipFill>
          <a:ln w="25400" cap="flat">
            <a:solidFill>
              <a:srgbClr val="7E7B79"/>
            </a:solidFill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j-lt"/>
                <a:sym typeface="Verdana"/>
              </a:rPr>
              <a:t>Федеральный закон № 162-ФЗ «О стандартизации в Российской</a:t>
            </a:r>
            <a:r>
              <a:rPr kumimoji="0" lang="ru-RU" sz="1600" b="1" i="0" u="none" strike="noStrike" cap="none" spc="0" normalizeH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j-lt"/>
                <a:sym typeface="Verdana"/>
              </a:rPr>
              <a:t> Федерации</a:t>
            </a:r>
            <a:r>
              <a:rPr kumimoji="0" lang="ru-RU" sz="1600" b="1" i="0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j-lt"/>
                <a:sym typeface="Verdana"/>
              </a:rPr>
              <a:t>»</a:t>
            </a:r>
            <a:endParaRPr kumimoji="0" lang="ru-RU" sz="16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+mj-lt"/>
              <a:sym typeface="Verdana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536679" y="2094899"/>
            <a:ext cx="3024336" cy="340517"/>
          </a:xfrm>
          <a:prstGeom prst="roundRect">
            <a:avLst/>
          </a:prstGeom>
          <a:solidFill>
            <a:srgbClr val="FFFFFF"/>
          </a:solidFill>
          <a:ln w="25400" cap="flat">
            <a:solidFill>
              <a:srgbClr val="7E7B79"/>
            </a:solidFill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Verdana"/>
                <a:cs typeface="Verdana"/>
                <a:sym typeface="Verdana"/>
              </a:rPr>
              <a:t>Новые функции</a:t>
            </a:r>
            <a:endParaRPr kumimoji="0" lang="ru-RU" sz="14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Verdana"/>
              <a:cs typeface="Verdana"/>
              <a:sym typeface="Verdana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536679" y="3241881"/>
            <a:ext cx="3024336" cy="340517"/>
          </a:xfrm>
          <a:prstGeom prst="roundRect">
            <a:avLst/>
          </a:prstGeom>
          <a:solidFill>
            <a:srgbClr val="FFFFFF"/>
          </a:solidFill>
          <a:ln w="25400" cap="flat">
            <a:solidFill>
              <a:srgbClr val="7E7B79"/>
            </a:solidFill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Verdana"/>
                <a:cs typeface="Verdana"/>
                <a:sym typeface="Verdana"/>
              </a:rPr>
              <a:t>Дополнительные полномочия</a:t>
            </a:r>
            <a:endParaRPr kumimoji="0" lang="ru-RU" sz="14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Verdana"/>
              <a:cs typeface="Verdana"/>
              <a:sym typeface="Verdana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39552" y="2061612"/>
            <a:ext cx="3816424" cy="1583412"/>
          </a:xfrm>
          <a:prstGeom prst="roundRect">
            <a:avLst/>
          </a:prstGeom>
          <a:solidFill>
            <a:srgbClr val="FFFFFF"/>
          </a:solidFill>
          <a:ln w="25400" cap="flat">
            <a:solidFill>
              <a:srgbClr val="7E7B79"/>
            </a:solidFill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algn="ctr" rtl="0" latinLnBrk="1" hangingPunct="0"/>
            <a:r>
              <a:rPr lang="ru-RU" sz="1300" dirty="0" smtClean="0">
                <a:latin typeface="+mj-lt"/>
              </a:rPr>
              <a:t>Федеральный орган исполнительной власти,   осуществляющий функции по выработке          государственной политики и нормативно-        правовому регулированию в сфере </a:t>
            </a:r>
          </a:p>
          <a:p>
            <a:pPr algn="ctr" rtl="0" latinLnBrk="1" hangingPunct="0"/>
            <a:r>
              <a:rPr lang="ru-RU" sz="1300" dirty="0" smtClean="0">
                <a:latin typeface="+mj-lt"/>
              </a:rPr>
              <a:t>стандартизации</a:t>
            </a:r>
          </a:p>
          <a:p>
            <a:pPr algn="ctr" rtl="0" latinLnBrk="1" hangingPunct="0"/>
            <a:endParaRPr lang="ru-RU" sz="1400" dirty="0" smtClean="0">
              <a:latin typeface="+mj-lt"/>
            </a:endParaRPr>
          </a:p>
          <a:p>
            <a:pPr algn="ctr" rtl="0" latinLnBrk="1" hangingPunct="0"/>
            <a:r>
              <a:rPr lang="ru-RU" sz="1400" b="1" dirty="0" smtClean="0">
                <a:latin typeface="+mj-lt"/>
              </a:rPr>
              <a:t>МИНПРОМТОРГ   РОССИИ</a:t>
            </a:r>
            <a:endParaRPr kumimoji="0" lang="ru-RU" sz="14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Verdana"/>
              <a:cs typeface="Verdana"/>
              <a:sym typeface="Verdana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39552" y="3870810"/>
            <a:ext cx="8064896" cy="340517"/>
          </a:xfrm>
          <a:prstGeom prst="roundRect">
            <a:avLst/>
          </a:prstGeom>
          <a:solidFill>
            <a:srgbClr val="FFFFFF"/>
          </a:solidFill>
          <a:ln w="25400" cap="flat">
            <a:solidFill>
              <a:srgbClr val="7E7B79"/>
            </a:solidFill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Verdana"/>
                <a:cs typeface="Verdana"/>
                <a:sym typeface="Verdana"/>
              </a:rPr>
              <a:t>Разработка нормативных правовых актов в целях реализации положений 162-ФЗ</a:t>
            </a:r>
            <a:endParaRPr kumimoji="0" lang="ru-RU" sz="1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Verdana"/>
              <a:cs typeface="Verdana"/>
              <a:sym typeface="Verdana"/>
            </a:endParaRPr>
          </a:p>
        </p:txBody>
      </p:sp>
      <p:pic>
        <p:nvPicPr>
          <p:cNvPr id="18" name="Рисунок 17" descr="минпром логотип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07904" y="3241551"/>
            <a:ext cx="385763" cy="352425"/>
          </a:xfrm>
          <a:prstGeom prst="rect">
            <a:avLst/>
          </a:prstGeom>
        </p:spPr>
      </p:pic>
      <p:cxnSp>
        <p:nvCxnSpPr>
          <p:cNvPr id="22" name="Соединительная линия уступом 21"/>
          <p:cNvCxnSpPr>
            <a:endCxn id="13" idx="1"/>
          </p:cNvCxnSpPr>
          <p:nvPr/>
        </p:nvCxnSpPr>
        <p:spPr>
          <a:xfrm>
            <a:off x="4355976" y="2881129"/>
            <a:ext cx="1180703" cy="531011"/>
          </a:xfrm>
          <a:prstGeom prst="bentConnector3">
            <a:avLst>
              <a:gd name="adj1" fmla="val 50000"/>
            </a:avLst>
          </a:prstGeom>
          <a:noFill/>
          <a:ln w="25400" cap="flat">
            <a:solidFill>
              <a:srgbClr val="7E7B79"/>
            </a:solidFill>
            <a:prstDash val="solid"/>
            <a:bevel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4" name="Соединительная линия уступом 23"/>
          <p:cNvCxnSpPr>
            <a:endCxn id="11" idx="1"/>
          </p:cNvCxnSpPr>
          <p:nvPr/>
        </p:nvCxnSpPr>
        <p:spPr>
          <a:xfrm flipV="1">
            <a:off x="4355976" y="2265158"/>
            <a:ext cx="1180703" cy="615971"/>
          </a:xfrm>
          <a:prstGeom prst="bentConnector3">
            <a:avLst>
              <a:gd name="adj1" fmla="val 50000"/>
            </a:avLst>
          </a:prstGeom>
          <a:noFill/>
          <a:ln w="25400" cap="flat">
            <a:solidFill>
              <a:srgbClr val="7E7B79"/>
            </a:solidFill>
            <a:prstDash val="solid"/>
            <a:bevel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6" name="TextBox 25"/>
          <p:cNvSpPr txBox="1"/>
          <p:nvPr/>
        </p:nvSpPr>
        <p:spPr>
          <a:xfrm>
            <a:off x="4572000" y="2545854"/>
            <a:ext cx="3312368" cy="578880"/>
          </a:xfrm>
          <a:prstGeom prst="roundRect">
            <a:avLst/>
          </a:prstGeom>
          <a:blipFill>
            <a:blip r:embed="rId5" cstate="print"/>
            <a:stretch>
              <a:fillRect/>
            </a:stretch>
          </a:blipFill>
          <a:ln w="12700" cap="flat">
            <a:solidFill>
              <a:schemeClr val="tx1"/>
            </a:solidFill>
            <a:prstDash val="lgDash"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Verdana"/>
                <a:cs typeface="Verdana"/>
                <a:sym typeface="Verdana"/>
              </a:rPr>
              <a:t>Постановление Правительства РФ </a:t>
            </a:r>
          </a:p>
          <a:p>
            <a:pPr marL="0" marR="0" indent="0" algn="ctr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Verdana"/>
                <a:cs typeface="Verdana"/>
                <a:sym typeface="Verdana"/>
              </a:rPr>
              <a:t>от 24.10.2015 г. №1142</a:t>
            </a:r>
            <a:endParaRPr kumimoji="0" lang="ru-RU" sz="1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Verdana"/>
              <a:cs typeface="Verdana"/>
              <a:sym typeface="Verdana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539552" y="4474423"/>
            <a:ext cx="3960440" cy="1042809"/>
          </a:xfrm>
          <a:prstGeom prst="roundRect">
            <a:avLst/>
          </a:prstGeom>
          <a:blipFill>
            <a:blip r:embed="rId6" cstate="print"/>
            <a:stretch>
              <a:fillRect/>
            </a:stretch>
          </a:blipFill>
          <a:ln w="25400" cap="flat">
            <a:solidFill>
              <a:srgbClr val="7E7B79"/>
            </a:solidFill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noAutofit/>
          </a:bodyPr>
          <a:lstStyle/>
          <a:p>
            <a:pPr algn="ctr" rtl="0" latinLnBrk="1" hangingPunct="0"/>
            <a:endParaRPr lang="ru-RU" sz="1400" b="1" dirty="0" smtClean="0">
              <a:solidFill>
                <a:schemeClr val="bg1"/>
              </a:solidFill>
              <a:latin typeface="+mj-lt"/>
            </a:endParaRPr>
          </a:p>
          <a:p>
            <a:pPr algn="ctr" rtl="0" latinLnBrk="1" hangingPunct="0"/>
            <a:endParaRPr lang="ru-RU" sz="1400" b="1" dirty="0" smtClean="0">
              <a:solidFill>
                <a:schemeClr val="bg1"/>
              </a:solidFill>
              <a:latin typeface="+mj-lt"/>
            </a:endParaRPr>
          </a:p>
          <a:p>
            <a:pPr algn="ctr" rtl="0" latinLnBrk="1" hangingPunct="0"/>
            <a:r>
              <a:rPr lang="ru-RU" sz="1400" b="1" dirty="0" smtClean="0">
                <a:solidFill>
                  <a:schemeClr val="bg1"/>
                </a:solidFill>
                <a:latin typeface="+mj-lt"/>
              </a:rPr>
              <a:t>7 актов Правительства </a:t>
            </a:r>
          </a:p>
          <a:p>
            <a:pPr algn="ctr" rtl="0" latinLnBrk="1" hangingPunct="0"/>
            <a:r>
              <a:rPr lang="ru-RU" sz="1400" b="1" dirty="0" smtClean="0">
                <a:solidFill>
                  <a:schemeClr val="bg1"/>
                </a:solidFill>
                <a:latin typeface="+mj-lt"/>
              </a:rPr>
              <a:t>Российской Федерации*</a:t>
            </a:r>
          </a:p>
          <a:p>
            <a:pPr algn="l" rtl="0" latinLnBrk="1" hangingPunct="0"/>
            <a:endParaRPr lang="ru-RU" sz="1200" dirty="0" smtClean="0">
              <a:solidFill>
                <a:srgbClr val="000000"/>
              </a:solidFill>
              <a:latin typeface="+mj-lt"/>
            </a:endParaRPr>
          </a:p>
          <a:p>
            <a:pPr algn="l" rtl="0" latinLnBrk="1" hangingPunct="0"/>
            <a:endParaRPr lang="ru-RU" sz="1200" dirty="0" smtClean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4716016" y="4491449"/>
            <a:ext cx="3888432" cy="1025783"/>
          </a:xfrm>
          <a:prstGeom prst="roundRect">
            <a:avLst/>
          </a:prstGeom>
          <a:blipFill>
            <a:blip r:embed="rId7" cstate="print"/>
            <a:stretch>
              <a:fillRect/>
            </a:stretch>
          </a:blipFill>
          <a:ln w="25400" cap="flat">
            <a:solidFill>
              <a:srgbClr val="7E7B79"/>
            </a:solidFill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2000" tIns="0" rIns="0" bIns="0" numCol="1" spcCol="38100" rtlCol="0" anchor="ctr">
            <a:noAutofit/>
          </a:bodyPr>
          <a:lstStyle/>
          <a:p>
            <a:pPr algn="ctr" rtl="0" latinLnBrk="1" hangingPunct="0"/>
            <a:endParaRPr lang="ru-RU" sz="1300" b="1" dirty="0" smtClean="0">
              <a:latin typeface="+mj-lt"/>
            </a:endParaRPr>
          </a:p>
          <a:p>
            <a:pPr algn="ctr" rtl="0" latinLnBrk="1" hangingPunct="0"/>
            <a:endParaRPr lang="ru-RU" sz="1400" b="1" dirty="0" smtClean="0">
              <a:solidFill>
                <a:schemeClr val="bg1"/>
              </a:solidFill>
              <a:latin typeface="+mj-lt"/>
            </a:endParaRPr>
          </a:p>
          <a:p>
            <a:pPr algn="ctr" rtl="0" latinLnBrk="1" hangingPunct="0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1</a:t>
            </a:r>
            <a:r>
              <a:rPr lang="ru-RU" sz="1400" b="1" dirty="0" smtClean="0">
                <a:solidFill>
                  <a:schemeClr val="bg1"/>
                </a:solidFill>
                <a:latin typeface="+mj-lt"/>
              </a:rPr>
              <a:t>0 актов Министерства </a:t>
            </a:r>
          </a:p>
          <a:p>
            <a:pPr algn="ctr" rtl="0" latinLnBrk="1" hangingPunct="0"/>
            <a:r>
              <a:rPr lang="ru-RU" sz="1400" b="1" dirty="0" smtClean="0">
                <a:solidFill>
                  <a:schemeClr val="bg1"/>
                </a:solidFill>
                <a:latin typeface="+mj-lt"/>
              </a:rPr>
              <a:t>промышленности и торговли*</a:t>
            </a:r>
          </a:p>
          <a:p>
            <a:pPr algn="ctr" rtl="0" latinLnBrk="1" hangingPunct="0"/>
            <a:endParaRPr kumimoji="0" lang="ru-RU" sz="1300" b="1" i="1" u="none" strike="noStrike" cap="none" spc="0" normalizeH="0" baseline="0" dirty="0" smtClean="0">
              <a:ln>
                <a:noFill/>
              </a:ln>
              <a:solidFill>
                <a:schemeClr val="bg1"/>
              </a:solidFill>
              <a:effectLst/>
              <a:uFillTx/>
              <a:latin typeface="+mj-lt"/>
              <a:sym typeface="Verdana"/>
            </a:endParaRPr>
          </a:p>
          <a:p>
            <a:pPr algn="l" rtl="0" latinLnBrk="1" hangingPunct="0"/>
            <a:endParaRPr lang="ru-RU" sz="1200" dirty="0" smtClean="0">
              <a:solidFill>
                <a:srgbClr val="000000"/>
              </a:solidFill>
              <a:latin typeface="+mj-lt"/>
            </a:endParaRPr>
          </a:p>
        </p:txBody>
      </p:sp>
      <p:cxnSp>
        <p:nvCxnSpPr>
          <p:cNvPr id="28" name="Прямая со стрелкой 27"/>
          <p:cNvCxnSpPr/>
          <p:nvPr/>
        </p:nvCxnSpPr>
        <p:spPr>
          <a:xfrm>
            <a:off x="2411760" y="4264521"/>
            <a:ext cx="7429" cy="172591"/>
          </a:xfrm>
          <a:prstGeom prst="straightConnector1">
            <a:avLst/>
          </a:prstGeom>
          <a:noFill/>
          <a:ln w="25400" cap="flat">
            <a:solidFill>
              <a:srgbClr val="00CCFF"/>
            </a:solidFill>
            <a:prstDash val="solid"/>
            <a:bevel/>
            <a:tailEnd type="arrow"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9" name="Прямая со стрелкой 28"/>
          <p:cNvCxnSpPr/>
          <p:nvPr/>
        </p:nvCxnSpPr>
        <p:spPr>
          <a:xfrm>
            <a:off x="6732240" y="4264521"/>
            <a:ext cx="7429" cy="172591"/>
          </a:xfrm>
          <a:prstGeom prst="straightConnector1">
            <a:avLst/>
          </a:prstGeom>
          <a:noFill/>
          <a:ln w="25400" cap="flat">
            <a:solidFill>
              <a:srgbClr val="00CCFF"/>
            </a:solidFill>
            <a:prstDash val="solid"/>
            <a:bevel/>
            <a:tailEnd type="arrow"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1" name="Скругленный прямоугольник 20"/>
          <p:cNvSpPr/>
          <p:nvPr/>
        </p:nvSpPr>
        <p:spPr>
          <a:xfrm>
            <a:off x="539552" y="5661248"/>
            <a:ext cx="8064896" cy="612932"/>
          </a:xfrm>
          <a:prstGeom prst="roundRect">
            <a:avLst/>
          </a:prstGeom>
          <a:blipFill>
            <a:blip r:embed="rId3" cstate="print"/>
            <a:stretch>
              <a:fillRect/>
            </a:stretch>
          </a:blipFill>
          <a:ln w="25400" cap="flat">
            <a:solidFill>
              <a:srgbClr val="7E7B79"/>
            </a:solidFill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500" b="1" i="0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j-lt"/>
                <a:sym typeface="Verdana"/>
              </a:rPr>
              <a:t>Федеральный закон от 05.04.2016</a:t>
            </a:r>
            <a:r>
              <a:rPr kumimoji="0" lang="ru-RU" sz="1500" b="1" i="0" u="none" strike="noStrike" cap="none" spc="0" normalizeH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j-lt"/>
                <a:sym typeface="Verdana"/>
              </a:rPr>
              <a:t> г. </a:t>
            </a:r>
            <a:r>
              <a:rPr kumimoji="0" lang="ru-RU" sz="1500" b="1" i="0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j-lt"/>
                <a:sym typeface="Verdana"/>
              </a:rPr>
              <a:t>№ 104-ФЗ «О внесении изменений в </a:t>
            </a:r>
          </a:p>
          <a:p>
            <a:pPr marL="0" marR="0" indent="0" algn="ctr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500" b="1" i="0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j-lt"/>
                <a:sym typeface="Verdana"/>
              </a:rPr>
              <a:t>отдельные</a:t>
            </a:r>
            <a:r>
              <a:rPr kumimoji="0" lang="ru-RU" sz="1500" b="1" i="0" u="none" strike="noStrike" cap="none" spc="0" normalizeH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j-lt"/>
                <a:sym typeface="Verdana"/>
              </a:rPr>
              <a:t> законодательные акты Российской Федерации по стандартизации</a:t>
            </a:r>
            <a:r>
              <a:rPr kumimoji="0" lang="ru-RU" sz="1500" b="1" i="0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j-lt"/>
                <a:sym typeface="Verdana"/>
              </a:rPr>
              <a:t>»</a:t>
            </a:r>
            <a:endParaRPr kumimoji="0" lang="ru-RU" sz="15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+mj-lt"/>
              <a:sym typeface="Verdana"/>
            </a:endParaRPr>
          </a:p>
        </p:txBody>
      </p:sp>
      <p:cxnSp>
        <p:nvCxnSpPr>
          <p:cNvPr id="37" name="Соединительная линия уступом 36"/>
          <p:cNvCxnSpPr>
            <a:stCxn id="6" idx="1"/>
            <a:endCxn id="21" idx="1"/>
          </p:cNvCxnSpPr>
          <p:nvPr/>
        </p:nvCxnSpPr>
        <p:spPr>
          <a:xfrm rot="10800000" flipV="1">
            <a:off x="539552" y="1736812"/>
            <a:ext cx="12700" cy="4230902"/>
          </a:xfrm>
          <a:prstGeom prst="bentConnector3">
            <a:avLst>
              <a:gd name="adj1" fmla="val 1800000"/>
            </a:avLst>
          </a:prstGeom>
          <a:noFill/>
          <a:ln w="25400" cap="flat">
            <a:solidFill>
              <a:srgbClr val="00CCFF"/>
            </a:solidFill>
            <a:prstDash val="dash"/>
            <a:bevel/>
            <a:tailEnd type="arrow"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40" name="Соединительная линия уступом 39"/>
          <p:cNvCxnSpPr>
            <a:stCxn id="6" idx="3"/>
            <a:endCxn id="21" idx="3"/>
          </p:cNvCxnSpPr>
          <p:nvPr/>
        </p:nvCxnSpPr>
        <p:spPr>
          <a:xfrm>
            <a:off x="8604448" y="1736812"/>
            <a:ext cx="12700" cy="4230902"/>
          </a:xfrm>
          <a:prstGeom prst="bentConnector3">
            <a:avLst>
              <a:gd name="adj1" fmla="val 1800000"/>
            </a:avLst>
          </a:prstGeom>
          <a:noFill/>
          <a:ln w="25400" cap="flat">
            <a:solidFill>
              <a:srgbClr val="00CCFF"/>
            </a:solidFill>
            <a:prstDash val="dash"/>
            <a:bevel/>
            <a:tailEnd type="arrow"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2" name="Стрелка вниз 31"/>
          <p:cNvSpPr/>
          <p:nvPr/>
        </p:nvSpPr>
        <p:spPr>
          <a:xfrm>
            <a:off x="4427984" y="6362278"/>
            <a:ext cx="432048" cy="432048"/>
          </a:xfrm>
          <a:prstGeom prst="downArrow">
            <a:avLst/>
          </a:prstGeom>
          <a:solidFill>
            <a:srgbClr val="00CCFF"/>
          </a:solidFill>
          <a:ln w="25400" cap="flat">
            <a:solidFill>
              <a:schemeClr val="bg1">
                <a:lumMod val="50000"/>
              </a:schemeClr>
            </a:solidFill>
            <a:prstDash val="solid"/>
            <a:bevel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3" name="Текст 1"/>
          <p:cNvSpPr>
            <a:spLocks noGrp="1"/>
          </p:cNvSpPr>
          <p:nvPr>
            <p:ph type="body" idx="1"/>
          </p:nvPr>
        </p:nvSpPr>
        <p:spPr>
          <a:xfrm>
            <a:off x="381950" y="1268760"/>
            <a:ext cx="5558202" cy="616146"/>
          </a:xfrm>
        </p:spPr>
        <p:txBody>
          <a:bodyPr/>
          <a:lstStyle/>
          <a:p>
            <a:r>
              <a:rPr lang="ru-RU" dirty="0" smtClean="0"/>
              <a:t>2.1 Основа законодательства</a:t>
            </a:r>
            <a:endParaRPr lang="ru-RU" dirty="0"/>
          </a:p>
        </p:txBody>
      </p:sp>
      <p:sp>
        <p:nvSpPr>
          <p:cNvPr id="27" name="Shape 171"/>
          <p:cNvSpPr/>
          <p:nvPr/>
        </p:nvSpPr>
        <p:spPr>
          <a:xfrm>
            <a:off x="6079951" y="40432"/>
            <a:ext cx="2868488" cy="5078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1000"/>
            </a:lvl1pPr>
          </a:lstStyle>
          <a:p>
            <a:r>
              <a:rPr lang="ru-RU" sz="1100" dirty="0"/>
              <a:t>Реализация Федерального закона </a:t>
            </a:r>
          </a:p>
          <a:p>
            <a:r>
              <a:rPr lang="ru-RU" sz="1100" dirty="0"/>
              <a:t>«О </a:t>
            </a:r>
            <a:r>
              <a:rPr lang="ru-RU" sz="1100" dirty="0" smtClean="0"/>
              <a:t>стандартизации</a:t>
            </a:r>
          </a:p>
          <a:p>
            <a:r>
              <a:rPr lang="ru-RU" sz="1100" dirty="0" smtClean="0"/>
              <a:t>в </a:t>
            </a:r>
            <a:r>
              <a:rPr lang="ru-RU" sz="1100" dirty="0"/>
              <a:t>Российской Федерации»</a:t>
            </a: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Прямоугольник с двумя вырезанными противолежащими углами 70"/>
          <p:cNvSpPr/>
          <p:nvPr/>
        </p:nvSpPr>
        <p:spPr>
          <a:xfrm>
            <a:off x="179512" y="3501008"/>
            <a:ext cx="7704856" cy="3168352"/>
          </a:xfrm>
          <a:prstGeom prst="snip2DiagRect">
            <a:avLst/>
          </a:prstGeom>
          <a:noFill/>
          <a:ln w="25400" cap="flat">
            <a:solidFill>
              <a:srgbClr val="00CCFF"/>
            </a:solidFill>
            <a:prstDash val="dash"/>
            <a:bevel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72" name="Shape 172"/>
          <p:cNvSpPr>
            <a:spLocks noGrp="1"/>
          </p:cNvSpPr>
          <p:nvPr>
            <p:ph type="title"/>
          </p:nvPr>
        </p:nvSpPr>
        <p:spPr>
          <a:xfrm>
            <a:off x="359999" y="908720"/>
            <a:ext cx="8428402" cy="3698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dirty="0" smtClean="0"/>
              <a:t>2. Государственная политика в сфере стандартизации</a:t>
            </a:r>
            <a:endParaRPr dirty="0"/>
          </a:p>
        </p:txBody>
      </p:sp>
      <p:sp>
        <p:nvSpPr>
          <p:cNvPr id="174" name="Shape 174"/>
          <p:cNvSpPr>
            <a:spLocks noGrp="1"/>
          </p:cNvSpPr>
          <p:nvPr>
            <p:ph type="sldNum" sz="quarter" idx="2"/>
          </p:nvPr>
        </p:nvSpPr>
        <p:spPr>
          <a:xfrm>
            <a:off x="8510588" y="339725"/>
            <a:ext cx="304801" cy="1651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>
            <a:normAutofit/>
          </a:bodyPr>
          <a:lstStyle/>
          <a:p>
            <a:pPr lvl="0">
              <a:defRPr sz="1800"/>
            </a:pPr>
            <a:fld id="{86CB4B4D-7CA3-9044-876B-883B54F8677D}" type="slidenum">
              <a:rPr sz="1000" smtClean="0"/>
              <a:pPr lvl="0">
                <a:defRPr sz="1800"/>
              </a:pPr>
              <a:t>4</a:t>
            </a:fld>
            <a:endParaRPr sz="1000"/>
          </a:p>
        </p:txBody>
      </p:sp>
      <p:sp>
        <p:nvSpPr>
          <p:cNvPr id="21" name="Выноска со стрелкой вниз 20"/>
          <p:cNvSpPr/>
          <p:nvPr/>
        </p:nvSpPr>
        <p:spPr>
          <a:xfrm>
            <a:off x="539552" y="1654945"/>
            <a:ext cx="8064896" cy="848674"/>
          </a:xfrm>
          <a:prstGeom prst="downArrowCallout">
            <a:avLst/>
          </a:prstGeom>
          <a:blipFill>
            <a:blip r:embed="rId3" cstate="print"/>
            <a:stretch>
              <a:fillRect/>
            </a:stretch>
          </a:blipFill>
          <a:ln w="25400" cap="flat">
            <a:solidFill>
              <a:srgbClr val="7E7B79"/>
            </a:solidFill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500" b="1" i="0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j-lt"/>
                <a:sym typeface="Verdana"/>
              </a:rPr>
              <a:t>Федеральный закон от 05.04.2016</a:t>
            </a:r>
            <a:r>
              <a:rPr kumimoji="0" lang="ru-RU" sz="1500" b="1" i="0" u="none" strike="noStrike" cap="none" spc="0" normalizeH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j-lt"/>
                <a:sym typeface="Verdana"/>
              </a:rPr>
              <a:t> г. </a:t>
            </a:r>
            <a:r>
              <a:rPr kumimoji="0" lang="ru-RU" sz="1500" b="1" i="0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j-lt"/>
                <a:sym typeface="Verdana"/>
              </a:rPr>
              <a:t>№ 104-ФЗ «О внесении изменений в </a:t>
            </a:r>
          </a:p>
          <a:p>
            <a:pPr marL="0" marR="0" indent="0" algn="ctr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500" b="1" i="0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j-lt"/>
                <a:sym typeface="Verdana"/>
              </a:rPr>
              <a:t>отдельные</a:t>
            </a:r>
            <a:r>
              <a:rPr kumimoji="0" lang="ru-RU" sz="1500" b="1" i="0" u="none" strike="noStrike" cap="none" spc="0" normalizeH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j-lt"/>
                <a:sym typeface="Verdana"/>
              </a:rPr>
              <a:t> законодательные акты Российской Федерации по стандартизации</a:t>
            </a:r>
            <a:r>
              <a:rPr kumimoji="0" lang="ru-RU" sz="1500" b="1" i="0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j-lt"/>
                <a:sym typeface="Verdana"/>
              </a:rPr>
              <a:t>»</a:t>
            </a:r>
            <a:endParaRPr kumimoji="0" lang="ru-RU" sz="15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+mj-lt"/>
              <a:sym typeface="Verdana"/>
            </a:endParaRPr>
          </a:p>
        </p:txBody>
      </p:sp>
      <p:sp>
        <p:nvSpPr>
          <p:cNvPr id="27" name="Текст 1"/>
          <p:cNvSpPr>
            <a:spLocks noGrp="1"/>
          </p:cNvSpPr>
          <p:nvPr>
            <p:ph type="body" idx="1"/>
          </p:nvPr>
        </p:nvSpPr>
        <p:spPr>
          <a:xfrm>
            <a:off x="381950" y="1268760"/>
            <a:ext cx="5558202" cy="288032"/>
          </a:xfrm>
        </p:spPr>
        <p:txBody>
          <a:bodyPr/>
          <a:lstStyle/>
          <a:p>
            <a:r>
              <a:rPr lang="ru-RU" dirty="0" smtClean="0"/>
              <a:t>2.2 Смежное законодательство</a:t>
            </a:r>
            <a:endParaRPr lang="ru-RU" dirty="0"/>
          </a:p>
        </p:txBody>
      </p:sp>
      <p:sp>
        <p:nvSpPr>
          <p:cNvPr id="33" name="Текст 1"/>
          <p:cNvSpPr txBox="1">
            <a:spLocks/>
          </p:cNvSpPr>
          <p:nvPr/>
        </p:nvSpPr>
        <p:spPr>
          <a:xfrm>
            <a:off x="1792263" y="2564904"/>
            <a:ext cx="5558202" cy="504056"/>
          </a:xfrm>
          <a:prstGeom prst="roundRect">
            <a:avLst/>
          </a:prstGeom>
          <a:ln w="38100">
            <a:solidFill>
              <a:srgbClr val="808080"/>
            </a:solidFill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 anchorCtr="0">
            <a:noAutofit/>
          </a:bodyPr>
          <a:lstStyle/>
          <a:p>
            <a:pPr marL="0" marR="0" lvl="0" indent="0" algn="ctr" defTabSz="900112" eaLnBrk="1" fontAlgn="auto" latinLnBrk="0" hangingPunct="1">
              <a:lnSpc>
                <a:spcPts val="2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Akzidenz-Grotesk Pro Regular"/>
              </a:rPr>
              <a:t>Изменения </a:t>
            </a: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Akzidenz-Grotesk Pro Regular"/>
              </a:rPr>
              <a:t>в 27 законодательных актов</a:t>
            </a:r>
            <a:endParaRPr kumimoji="0" lang="ru-RU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j-lt"/>
              <a:ea typeface="+mj-ea"/>
              <a:cs typeface="+mj-cs"/>
              <a:sym typeface="Akzidenz-Grotesk Pro Regular"/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539552" y="3717032"/>
            <a:ext cx="2664296" cy="2592288"/>
          </a:xfrm>
          <a:prstGeom prst="roundRect">
            <a:avLst/>
          </a:prstGeom>
          <a:solidFill>
            <a:schemeClr val="bg2">
              <a:lumMod val="20000"/>
              <a:lumOff val="80000"/>
            </a:schemeClr>
          </a:solidFill>
          <a:ln w="25400" cap="flat">
            <a:noFill/>
            <a:prstDash val="solid"/>
            <a:bevel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marL="0" marR="0" indent="0" algn="ctr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Verdana"/>
                <a:cs typeface="Verdana"/>
                <a:sym typeface="Verdana"/>
              </a:rPr>
              <a:t>184-ФЗ</a:t>
            </a:r>
            <a:r>
              <a:rPr kumimoji="0" lang="ru-RU" sz="16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Verdana"/>
                <a:cs typeface="Verdana"/>
                <a:sym typeface="Verdana"/>
              </a:rPr>
              <a:t> «О техническом регулировании» в </a:t>
            </a:r>
          </a:p>
          <a:p>
            <a:pPr marL="0" marR="0" indent="0" algn="ctr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Verdana"/>
                <a:cs typeface="Verdana"/>
                <a:sym typeface="Verdana"/>
              </a:rPr>
              <a:t>части разделения сфер </a:t>
            </a:r>
          </a:p>
          <a:p>
            <a:pPr marL="0" marR="0" indent="0" algn="ctr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Verdana"/>
                <a:cs typeface="Verdana"/>
                <a:sym typeface="Verdana"/>
              </a:rPr>
              <a:t>действия технического регулирования и </a:t>
            </a:r>
          </a:p>
          <a:p>
            <a:pPr marL="0" marR="0" indent="0" algn="ctr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Verdana"/>
                <a:cs typeface="Verdana"/>
                <a:sym typeface="Verdana"/>
              </a:rPr>
              <a:t>стандартизации</a:t>
            </a:r>
            <a:endParaRPr kumimoji="0" lang="ru-RU" sz="16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Verdana"/>
              <a:cs typeface="Verdana"/>
              <a:sym typeface="Verdana"/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3419872" y="3717032"/>
            <a:ext cx="4104456" cy="2592288"/>
          </a:xfrm>
          <a:prstGeom prst="roundRect">
            <a:avLst/>
          </a:prstGeom>
          <a:solidFill>
            <a:schemeClr val="bg2">
              <a:lumMod val="20000"/>
              <a:lumOff val="80000"/>
            </a:schemeClr>
          </a:solidFill>
          <a:ln w="25400" cap="flat">
            <a:noFill/>
            <a:prstDash val="solid"/>
            <a:bevel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latin typeface="+mj-lt"/>
              </a:rPr>
              <a:t>223-ФЗ</a:t>
            </a:r>
            <a:r>
              <a:rPr lang="ru-RU" sz="1600" dirty="0" smtClean="0">
                <a:latin typeface="+mj-lt"/>
              </a:rPr>
              <a:t> и </a:t>
            </a:r>
            <a:r>
              <a:rPr lang="ru-RU" sz="1600" b="1" dirty="0" smtClean="0">
                <a:latin typeface="+mj-lt"/>
              </a:rPr>
              <a:t>44-ФЗ</a:t>
            </a:r>
            <a:r>
              <a:rPr lang="ru-RU" sz="1600" dirty="0" smtClean="0">
                <a:latin typeface="+mj-lt"/>
              </a:rPr>
              <a:t> в части обязательного использования национальных 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600" dirty="0" smtClean="0">
                <a:latin typeface="+mj-lt"/>
              </a:rPr>
              <a:t>стандартов при описании объекта 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600" dirty="0" smtClean="0">
                <a:latin typeface="+mj-lt"/>
              </a:rPr>
              <a:t>закупки. При этом устанавливаются 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600" dirty="0" smtClean="0">
                <a:latin typeface="+mj-lt"/>
              </a:rPr>
              <a:t>требования о недопустимости 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600" dirty="0" smtClean="0">
                <a:latin typeface="+mj-lt"/>
              </a:rPr>
              <a:t>установления требований к объектам 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600" dirty="0" smtClean="0">
                <a:latin typeface="+mj-lt"/>
              </a:rPr>
              <a:t>закупки ниже требований, 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600" dirty="0" smtClean="0">
                <a:latin typeface="+mj-lt"/>
              </a:rPr>
              <a:t>установленных в национальных 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600" dirty="0" smtClean="0">
                <a:latin typeface="+mj-lt"/>
              </a:rPr>
              <a:t>стандартах</a:t>
            </a:r>
            <a:endParaRPr kumimoji="0" lang="ru-RU" sz="16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Verdana"/>
              <a:cs typeface="Verdana"/>
              <a:sym typeface="Verdana"/>
            </a:endParaRPr>
          </a:p>
        </p:txBody>
      </p:sp>
      <p:grpSp>
        <p:nvGrpSpPr>
          <p:cNvPr id="43" name="Группа 42"/>
          <p:cNvGrpSpPr/>
          <p:nvPr/>
        </p:nvGrpSpPr>
        <p:grpSpPr>
          <a:xfrm>
            <a:off x="8278316" y="3582541"/>
            <a:ext cx="504056" cy="72008"/>
            <a:chOff x="8244408" y="6597352"/>
            <a:chExt cx="504056" cy="72008"/>
          </a:xfrm>
        </p:grpSpPr>
        <p:sp>
          <p:nvSpPr>
            <p:cNvPr id="39" name="Овал 38"/>
            <p:cNvSpPr/>
            <p:nvPr/>
          </p:nvSpPr>
          <p:spPr>
            <a:xfrm>
              <a:off x="8244408" y="6597352"/>
              <a:ext cx="72008" cy="72008"/>
            </a:xfrm>
            <a:prstGeom prst="ellipse">
              <a:avLst/>
            </a:prstGeom>
            <a:solidFill>
              <a:srgbClr val="00CCFF"/>
            </a:solidFill>
            <a:ln w="25400" cap="flat">
              <a:solidFill>
                <a:srgbClr val="00CCFF"/>
              </a:solidFill>
              <a:prstDash val="solid"/>
              <a:bevel/>
            </a:ln>
            <a:effectLst>
              <a:outerShdw blurRad="38100" dist="23000" dir="5400000" rotWithShape="0">
                <a:srgbClr val="000000">
                  <a:alpha val="35000"/>
                </a:srgb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41" name="Овал 40"/>
            <p:cNvSpPr/>
            <p:nvPr/>
          </p:nvSpPr>
          <p:spPr>
            <a:xfrm>
              <a:off x="8460432" y="6597352"/>
              <a:ext cx="72008" cy="72008"/>
            </a:xfrm>
            <a:prstGeom prst="ellipse">
              <a:avLst/>
            </a:prstGeom>
            <a:solidFill>
              <a:srgbClr val="00CCFF"/>
            </a:solidFill>
            <a:ln w="25400" cap="flat">
              <a:solidFill>
                <a:srgbClr val="00CCFF"/>
              </a:solidFill>
              <a:prstDash val="solid"/>
              <a:bevel/>
            </a:ln>
            <a:effectLst>
              <a:outerShdw blurRad="38100" dist="23000" dir="5400000" rotWithShape="0">
                <a:srgbClr val="000000">
                  <a:alpha val="35000"/>
                </a:srgb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42" name="Овал 41"/>
            <p:cNvSpPr/>
            <p:nvPr/>
          </p:nvSpPr>
          <p:spPr>
            <a:xfrm>
              <a:off x="8676456" y="6597352"/>
              <a:ext cx="72008" cy="72008"/>
            </a:xfrm>
            <a:prstGeom prst="ellipse">
              <a:avLst/>
            </a:prstGeom>
            <a:solidFill>
              <a:srgbClr val="00CCFF"/>
            </a:solidFill>
            <a:ln w="25400" cap="flat">
              <a:solidFill>
                <a:srgbClr val="00CCFF"/>
              </a:solidFill>
              <a:prstDash val="solid"/>
              <a:bevel/>
            </a:ln>
            <a:effectLst>
              <a:outerShdw blurRad="38100" dist="23000" dir="5400000" rotWithShape="0">
                <a:srgbClr val="000000">
                  <a:alpha val="35000"/>
                </a:srgb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Verdana"/>
                <a:ea typeface="Verdana"/>
                <a:cs typeface="Verdana"/>
                <a:sym typeface="Verdana"/>
              </a:endParaRPr>
            </a:p>
          </p:txBody>
        </p:sp>
      </p:grpSp>
      <p:cxnSp>
        <p:nvCxnSpPr>
          <p:cNvPr id="45" name="Соединительная линия уступом 44"/>
          <p:cNvCxnSpPr>
            <a:stCxn id="33" idx="2"/>
            <a:endCxn id="36" idx="0"/>
          </p:cNvCxnSpPr>
          <p:nvPr/>
        </p:nvCxnSpPr>
        <p:spPr>
          <a:xfrm rot="5400000">
            <a:off x="2897496" y="2043164"/>
            <a:ext cx="648072" cy="2699664"/>
          </a:xfrm>
          <a:prstGeom prst="bentConnector3">
            <a:avLst>
              <a:gd name="adj1" fmla="val 26484"/>
            </a:avLst>
          </a:prstGeom>
          <a:noFill/>
          <a:ln w="25400" cap="flat">
            <a:solidFill>
              <a:srgbClr val="4F81BD"/>
            </a:solidFill>
            <a:prstDash val="solid"/>
            <a:bevel/>
            <a:tailEnd type="arrow"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47" name="Соединительная линия уступом 46"/>
          <p:cNvCxnSpPr>
            <a:stCxn id="33" idx="2"/>
            <a:endCxn id="38" idx="0"/>
          </p:cNvCxnSpPr>
          <p:nvPr/>
        </p:nvCxnSpPr>
        <p:spPr>
          <a:xfrm rot="16200000" flipH="1">
            <a:off x="4697696" y="2942628"/>
            <a:ext cx="648072" cy="900736"/>
          </a:xfrm>
          <a:prstGeom prst="bentConnector3">
            <a:avLst>
              <a:gd name="adj1" fmla="val 27954"/>
            </a:avLst>
          </a:prstGeom>
          <a:noFill/>
          <a:ln w="25400" cap="flat">
            <a:solidFill>
              <a:srgbClr val="4F81BD"/>
            </a:solidFill>
            <a:prstDash val="solid"/>
            <a:bevel/>
            <a:tailEnd type="arrow"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49" name="Соединительная линия уступом 48"/>
          <p:cNvCxnSpPr/>
          <p:nvPr/>
        </p:nvCxnSpPr>
        <p:spPr>
          <a:xfrm rot="16200000" flipH="1">
            <a:off x="6361337" y="1269461"/>
            <a:ext cx="370585" cy="3950531"/>
          </a:xfrm>
          <a:prstGeom prst="bentConnector3">
            <a:avLst>
              <a:gd name="adj1" fmla="val 50000"/>
            </a:avLst>
          </a:prstGeom>
          <a:noFill/>
          <a:ln w="25400" cap="flat">
            <a:solidFill>
              <a:srgbClr val="4F81BD"/>
            </a:solidFill>
            <a:prstDash val="solid"/>
            <a:bevel/>
            <a:tailEnd type="arrow"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72" name="Текст 1"/>
          <p:cNvSpPr txBox="1">
            <a:spLocks/>
          </p:cNvSpPr>
          <p:nvPr/>
        </p:nvSpPr>
        <p:spPr>
          <a:xfrm>
            <a:off x="5724128" y="6381328"/>
            <a:ext cx="2160240" cy="2880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noAutofit/>
          </a:bodyPr>
          <a:lstStyle/>
          <a:p>
            <a:pPr marL="0" marR="0" lvl="0" indent="0" defTabSz="900112" eaLnBrk="1" fontAlgn="auto" latinLnBrk="0" hangingPunct="1">
              <a:lnSpc>
                <a:spcPts val="2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1" u="none" strike="noStrike" kern="0" cap="none" spc="0" normalizeH="0" baseline="0" noProof="0" dirty="0" smtClean="0">
                <a:ln>
                  <a:noFill/>
                </a:ln>
                <a:solidFill>
                  <a:srgbClr val="FF0090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Akzidenz-Grotesk Pro Regular"/>
              </a:rPr>
              <a:t>Основные изменения</a:t>
            </a:r>
            <a:endParaRPr kumimoji="0" lang="ru-RU" sz="1600" b="0" i="1" u="none" strike="noStrike" kern="0" cap="none" spc="0" normalizeH="0" baseline="0" noProof="0" dirty="0">
              <a:ln>
                <a:noFill/>
              </a:ln>
              <a:solidFill>
                <a:srgbClr val="FF0090"/>
              </a:solidFill>
              <a:effectLst/>
              <a:uLnTx/>
              <a:uFillTx/>
              <a:latin typeface="+mj-lt"/>
              <a:ea typeface="+mj-ea"/>
              <a:cs typeface="+mj-cs"/>
              <a:sym typeface="Akzidenz-Grotesk Pro Regular"/>
            </a:endParaRPr>
          </a:p>
        </p:txBody>
      </p:sp>
      <p:sp>
        <p:nvSpPr>
          <p:cNvPr id="19" name="Shape 171"/>
          <p:cNvSpPr/>
          <p:nvPr/>
        </p:nvSpPr>
        <p:spPr>
          <a:xfrm>
            <a:off x="6084168" y="55707"/>
            <a:ext cx="2868488" cy="5078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1000"/>
            </a:lvl1pPr>
          </a:lstStyle>
          <a:p>
            <a:r>
              <a:rPr lang="ru-RU" sz="1100" dirty="0"/>
              <a:t>Реализация Федерального закона </a:t>
            </a:r>
          </a:p>
          <a:p>
            <a:r>
              <a:rPr lang="ru-RU" sz="1100" dirty="0"/>
              <a:t>«О </a:t>
            </a:r>
            <a:r>
              <a:rPr lang="ru-RU" sz="1100" dirty="0" smtClean="0"/>
              <a:t>стандартизации</a:t>
            </a:r>
          </a:p>
          <a:p>
            <a:r>
              <a:rPr lang="ru-RU" sz="1100" dirty="0" smtClean="0"/>
              <a:t>в </a:t>
            </a:r>
            <a:r>
              <a:rPr lang="ru-RU" sz="1100" dirty="0"/>
              <a:t>Российской Федерации»</a:t>
            </a: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626418" y="2598800"/>
          <a:ext cx="7884000" cy="3778394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7884000"/>
              </a:tblGrid>
              <a:tr h="614176"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 smtClean="0">
                        <a:latin typeface="+mj-lt"/>
                        <a:sym typeface="Akzidenz-Grotesk Pro Regular"/>
                      </a:endParaRPr>
                    </a:p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+mj-lt"/>
                          <a:sym typeface="Akzidenz-Grotesk Pro Regular"/>
                        </a:rPr>
                        <a:t>разрабатывает государственную политику Российской Федерации в сфере стандартизации;</a:t>
                      </a:r>
                    </a:p>
                    <a:p>
                      <a:pPr algn="l"/>
                      <a:endParaRPr lang="ru-RU" sz="1200" b="0" dirty="0">
                        <a:latin typeface="+mj-lt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875945"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 smtClean="0">
                        <a:latin typeface="+mj-lt"/>
                        <a:sym typeface="Akzidenz-Grotesk Pro Regular"/>
                      </a:endParaRPr>
                    </a:p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+mj-lt"/>
                          <a:sym typeface="Akzidenz-Grotesk Pro Regular"/>
                        </a:rPr>
                        <a:t>обеспечивает межведомственную координацию деятельности федеральных органов исполнительной власти, Государственной корпорации по атомной энергии "</a:t>
                      </a:r>
                      <a:r>
                        <a:rPr lang="ru-RU" sz="1200" dirty="0" err="1" smtClean="0">
                          <a:latin typeface="+mj-lt"/>
                          <a:sym typeface="Akzidenz-Grotesk Pro Regular"/>
                        </a:rPr>
                        <a:t>Росатом</a:t>
                      </a:r>
                      <a:r>
                        <a:rPr lang="ru-RU" sz="1200" dirty="0" smtClean="0">
                          <a:latin typeface="+mj-lt"/>
                          <a:sym typeface="Akzidenz-Grotesk Pro Regular"/>
                        </a:rPr>
                        <a:t>" и иных государственных корпораций в целях реализации государственной политики Российской Федерации в сфере стандартизации</a:t>
                      </a:r>
                    </a:p>
                    <a:p>
                      <a:pPr algn="l"/>
                      <a:endParaRPr lang="ru-RU" sz="1200" b="0" dirty="0">
                        <a:latin typeface="+mj-lt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4361"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 smtClean="0">
                        <a:latin typeface="+mj-lt"/>
                        <a:sym typeface="Akzidenz-Grotesk Pro Regular"/>
                      </a:endParaRPr>
                    </a:p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+mj-lt"/>
                          <a:sym typeface="Akzidenz-Grotesk Pro Regular"/>
                        </a:rPr>
                        <a:t>осуществляет нормативно-правовое регулирование деятельности в сфере стандартизации</a:t>
                      </a:r>
                    </a:p>
                    <a:p>
                      <a:pPr algn="l"/>
                      <a:endParaRPr lang="ru-RU" sz="1200" b="0" dirty="0">
                        <a:latin typeface="+mj-lt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93234">
                <a:tc>
                  <a:txBody>
                    <a:bodyPr/>
                    <a:lstStyle/>
                    <a:p>
                      <a:pPr lvl="0" algn="l">
                        <a:spcAft>
                          <a:spcPts val="600"/>
                        </a:spcAft>
                      </a:pPr>
                      <a:r>
                        <a:rPr lang="ru-RU" sz="1200" dirty="0" smtClean="0">
                          <a:latin typeface="+mj-lt"/>
                          <a:sym typeface="Akzidenz-Grotesk Pro Regular"/>
                        </a:rPr>
                        <a:t>определяет стратегические и приоритетные направления развития национальной системы стандартизации</a:t>
                      </a:r>
                    </a:p>
                    <a:p>
                      <a:pPr algn="l"/>
                      <a:endParaRPr lang="ru-RU" sz="1200" b="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  <a:sym typeface="Akzidenz-Grotesk Pro Regular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 smtClean="0">
                        <a:latin typeface="+mj-lt"/>
                        <a:sym typeface="Akzidenz-Grotesk Pro Regular"/>
                      </a:endParaRPr>
                    </a:p>
                    <a:p>
                      <a:pPr lvl="0" algn="l">
                        <a:spcAft>
                          <a:spcPts val="600"/>
                        </a:spcAft>
                      </a:pPr>
                      <a:r>
                        <a:rPr lang="ru-RU" sz="1200" dirty="0" smtClean="0">
                          <a:latin typeface="+mj-lt"/>
                          <a:sym typeface="Akzidenz-Grotesk Pro Regular"/>
                        </a:rPr>
                        <a:t>устанавливает показатели и индикаторы, на основе которых будут оцениваться результаты работ по стандартизации в национальной системе стандартизации</a:t>
                      </a:r>
                    </a:p>
                    <a:p>
                      <a:pPr algn="l"/>
                      <a:endParaRPr lang="ru-RU" sz="1200" b="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  <a:sym typeface="Akzidenz-Grotesk Pro Regular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26" name="Прямоугольник 25"/>
          <p:cNvSpPr/>
          <p:nvPr/>
        </p:nvSpPr>
        <p:spPr>
          <a:xfrm>
            <a:off x="630610" y="1628800"/>
            <a:ext cx="7884000" cy="102669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 anchorCtr="0">
            <a:noAutofit/>
          </a:bodyPr>
          <a:lstStyle/>
          <a:p>
            <a:pPr algn="ctr" rtl="0" latinLnBrk="1" hangingPunct="0"/>
            <a:endParaRPr lang="ru-RU" sz="1600" dirty="0" smtClean="0">
              <a:solidFill>
                <a:schemeClr val="bg1"/>
              </a:solidFill>
              <a:latin typeface="+mj-lt"/>
            </a:endParaRPr>
          </a:p>
          <a:p>
            <a:pPr algn="ctr" rtl="0" latinLnBrk="1" hangingPunct="0"/>
            <a:r>
              <a:rPr lang="ru-RU" b="1" dirty="0">
                <a:solidFill>
                  <a:schemeClr val="bg1"/>
                </a:solidFill>
                <a:latin typeface="+mj-lt"/>
              </a:rPr>
              <a:t>Минпромторг </a:t>
            </a:r>
            <a:r>
              <a:rPr lang="ru-RU" b="1" dirty="0" smtClean="0">
                <a:solidFill>
                  <a:schemeClr val="bg1"/>
                </a:solidFill>
                <a:latin typeface="+mj-lt"/>
              </a:rPr>
              <a:t>России </a:t>
            </a:r>
            <a:r>
              <a:rPr lang="ru-RU" sz="1600" b="1" dirty="0" smtClean="0">
                <a:solidFill>
                  <a:schemeClr val="bg1"/>
                </a:solidFill>
                <a:latin typeface="+mj-lt"/>
              </a:rPr>
              <a:t>– </a:t>
            </a:r>
          </a:p>
          <a:p>
            <a:pPr algn="ctr" rtl="0" latinLnBrk="1" hangingPunct="0"/>
            <a:r>
              <a:rPr lang="ru-RU" sz="1600" dirty="0" smtClean="0">
                <a:solidFill>
                  <a:schemeClr val="bg1"/>
                </a:solidFill>
                <a:latin typeface="+mj-lt"/>
              </a:rPr>
              <a:t>Федеральный </a:t>
            </a:r>
            <a:r>
              <a:rPr lang="ru-RU" sz="1600" dirty="0" smtClean="0">
                <a:solidFill>
                  <a:schemeClr val="bg1"/>
                </a:solidFill>
                <a:latin typeface="+mj-lt"/>
              </a:rPr>
              <a:t>орган исполнительной власти, </a:t>
            </a:r>
            <a:endParaRPr lang="ru-RU" sz="1600" dirty="0" smtClean="0">
              <a:solidFill>
                <a:schemeClr val="bg1"/>
              </a:solidFill>
              <a:latin typeface="+mj-lt"/>
            </a:endParaRPr>
          </a:p>
          <a:p>
            <a:pPr algn="ctr" rtl="0" latinLnBrk="1" hangingPunct="0"/>
            <a:r>
              <a:rPr lang="ru-RU" sz="1600" dirty="0" smtClean="0">
                <a:solidFill>
                  <a:schemeClr val="bg1"/>
                </a:solidFill>
                <a:latin typeface="+mj-lt"/>
              </a:rPr>
              <a:t>осуществляющий </a:t>
            </a:r>
            <a:r>
              <a:rPr lang="ru-RU" sz="1600" dirty="0" smtClean="0">
                <a:solidFill>
                  <a:schemeClr val="bg1"/>
                </a:solidFill>
                <a:latin typeface="+mj-lt"/>
              </a:rPr>
              <a:t>функции </a:t>
            </a:r>
            <a:r>
              <a:rPr lang="ru-RU" sz="1600" dirty="0" smtClean="0">
                <a:solidFill>
                  <a:schemeClr val="bg1"/>
                </a:solidFill>
                <a:latin typeface="+mj-lt"/>
              </a:rPr>
              <a:t>по </a:t>
            </a:r>
            <a:r>
              <a:rPr lang="ru-RU" sz="1600" dirty="0" smtClean="0">
                <a:solidFill>
                  <a:schemeClr val="bg1"/>
                </a:solidFill>
                <a:latin typeface="+mj-lt"/>
              </a:rPr>
              <a:t>выработке государственной политики </a:t>
            </a:r>
            <a:endParaRPr lang="ru-RU" sz="1600" dirty="0" smtClean="0">
              <a:solidFill>
                <a:schemeClr val="bg1"/>
              </a:solidFill>
              <a:latin typeface="+mj-lt"/>
            </a:endParaRPr>
          </a:p>
          <a:p>
            <a:pPr algn="ctr" rtl="0" latinLnBrk="1" hangingPunct="0"/>
            <a:r>
              <a:rPr lang="ru-RU" sz="1600" dirty="0" smtClean="0">
                <a:solidFill>
                  <a:schemeClr val="bg1"/>
                </a:solidFill>
                <a:latin typeface="+mj-lt"/>
              </a:rPr>
              <a:t>и </a:t>
            </a:r>
            <a:r>
              <a:rPr lang="ru-RU" sz="1600" dirty="0" smtClean="0">
                <a:solidFill>
                  <a:schemeClr val="bg1"/>
                </a:solidFill>
                <a:latin typeface="+mj-lt"/>
              </a:rPr>
              <a:t>нормативно-правовому регулированию в </a:t>
            </a:r>
            <a:r>
              <a:rPr lang="ru-RU" sz="1600" dirty="0" smtClean="0">
                <a:solidFill>
                  <a:schemeClr val="bg1"/>
                </a:solidFill>
                <a:latin typeface="+mj-lt"/>
              </a:rPr>
              <a:t>сфере </a:t>
            </a:r>
            <a:r>
              <a:rPr lang="ru-RU" sz="1600" dirty="0" smtClean="0">
                <a:solidFill>
                  <a:schemeClr val="bg1"/>
                </a:solidFill>
                <a:latin typeface="+mj-lt"/>
              </a:rPr>
              <a:t>стандартизации  </a:t>
            </a:r>
            <a:endParaRPr lang="ru-RU" sz="1600" b="1" dirty="0" smtClean="0">
              <a:solidFill>
                <a:schemeClr val="bg1"/>
              </a:solidFill>
              <a:latin typeface="+mj-lt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74" name="Shape 174"/>
          <p:cNvSpPr>
            <a:spLocks noGrp="1"/>
          </p:cNvSpPr>
          <p:nvPr>
            <p:ph type="sldNum" sz="quarter" idx="2"/>
          </p:nvPr>
        </p:nvSpPr>
        <p:spPr>
          <a:xfrm>
            <a:off x="8510588" y="339725"/>
            <a:ext cx="304801" cy="1651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>
            <a:normAutofit/>
          </a:bodyPr>
          <a:lstStyle/>
          <a:p>
            <a:pPr lvl="0">
              <a:defRPr sz="1800"/>
            </a:pPr>
            <a:fld id="{86CB4B4D-7CA3-9044-876B-883B54F8677D}" type="slidenum">
              <a:rPr sz="1000" smtClean="0"/>
              <a:pPr lvl="0">
                <a:defRPr sz="1800"/>
              </a:pPr>
              <a:t>5</a:t>
            </a:fld>
            <a:endParaRPr sz="1000"/>
          </a:p>
        </p:txBody>
      </p:sp>
      <p:sp>
        <p:nvSpPr>
          <p:cNvPr id="9" name="Shape 204"/>
          <p:cNvSpPr txBox="1">
            <a:spLocks/>
          </p:cNvSpPr>
          <p:nvPr/>
        </p:nvSpPr>
        <p:spPr>
          <a:xfrm>
            <a:off x="323528" y="980728"/>
            <a:ext cx="8104833" cy="3698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pc="0"/>
            </a:pPr>
            <a:r>
              <a:rPr lang="ru-RU" sz="2200" dirty="0" smtClean="0">
                <a:latin typeface="Akzidenz-Grotesk Pro Med"/>
                <a:ea typeface="Akzidenz-Grotesk Pro Med"/>
                <a:cs typeface="Akzidenz-Grotesk Pro Med"/>
                <a:sym typeface="Akzidenz-Grotesk Pro Med"/>
              </a:rPr>
              <a:t>3</a:t>
            </a:r>
            <a:r>
              <a:rPr kumimoji="0" lang="ru-RU" sz="2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kzidenz-Grotesk Pro Med"/>
                <a:ea typeface="Akzidenz-Grotesk Pro Med"/>
                <a:cs typeface="Akzidenz-Grotesk Pro Med"/>
                <a:sym typeface="Akzidenz-Grotesk Pro Med"/>
              </a:rPr>
              <a:t>. Участники работ по стандартизации</a:t>
            </a:r>
            <a:endParaRPr kumimoji="0" lang="ru-RU" sz="2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kzidenz-Grotesk Pro Med"/>
              <a:ea typeface="Akzidenz-Grotesk Pro Med"/>
              <a:cs typeface="Akzidenz-Grotesk Pro Med"/>
              <a:sym typeface="Akzidenz-Grotesk Pro Med"/>
            </a:endParaRPr>
          </a:p>
        </p:txBody>
      </p:sp>
      <p:sp>
        <p:nvSpPr>
          <p:cNvPr id="10" name="Текст 1"/>
          <p:cNvSpPr>
            <a:spLocks noGrp="1"/>
          </p:cNvSpPr>
          <p:nvPr>
            <p:ph type="body" idx="1"/>
          </p:nvPr>
        </p:nvSpPr>
        <p:spPr>
          <a:xfrm>
            <a:off x="381950" y="1372694"/>
            <a:ext cx="5558202" cy="256106"/>
          </a:xfrm>
        </p:spPr>
        <p:txBody>
          <a:bodyPr/>
          <a:lstStyle/>
          <a:p>
            <a:r>
              <a:rPr lang="ru-RU" dirty="0" smtClean="0"/>
              <a:t>3.1 Функции участников </a:t>
            </a:r>
            <a:r>
              <a:rPr lang="ru-RU" dirty="0" smtClean="0"/>
              <a:t>работ </a:t>
            </a:r>
            <a:r>
              <a:rPr lang="ru-RU" dirty="0" smtClean="0"/>
              <a:t>по стандартизации</a:t>
            </a:r>
            <a:endParaRPr lang="ru-RU" dirty="0"/>
          </a:p>
        </p:txBody>
      </p:sp>
      <p:sp>
        <p:nvSpPr>
          <p:cNvPr id="8" name="Shape 171"/>
          <p:cNvSpPr/>
          <p:nvPr/>
        </p:nvSpPr>
        <p:spPr>
          <a:xfrm>
            <a:off x="6084168" y="55707"/>
            <a:ext cx="2868488" cy="5078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1000"/>
            </a:lvl1pPr>
          </a:lstStyle>
          <a:p>
            <a:r>
              <a:rPr lang="ru-RU" sz="1100" dirty="0"/>
              <a:t>Реализация Федерального закона </a:t>
            </a:r>
          </a:p>
          <a:p>
            <a:r>
              <a:rPr lang="ru-RU" sz="1100" dirty="0"/>
              <a:t>«О </a:t>
            </a:r>
            <a:r>
              <a:rPr lang="ru-RU" sz="1100" dirty="0" smtClean="0"/>
              <a:t>стандартизации</a:t>
            </a:r>
          </a:p>
          <a:p>
            <a:r>
              <a:rPr lang="ru-RU" sz="1100" dirty="0" smtClean="0"/>
              <a:t>в </a:t>
            </a:r>
            <a:r>
              <a:rPr lang="ru-RU" sz="1100" dirty="0"/>
              <a:t>Российской Федерации»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 descr="росатом лого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36296" y="4365104"/>
            <a:ext cx="1004767" cy="1008112"/>
          </a:xfrm>
          <a:prstGeom prst="rect">
            <a:avLst/>
          </a:prstGeom>
        </p:spPr>
      </p:pic>
      <p:pic>
        <p:nvPicPr>
          <p:cNvPr id="12" name="Рисунок 11" descr="минпром логотип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17182" y="3212976"/>
            <a:ext cx="771525" cy="704850"/>
          </a:xfrm>
          <a:prstGeom prst="rect">
            <a:avLst/>
          </a:prstGeom>
        </p:spPr>
      </p:pic>
      <p:pic>
        <p:nvPicPr>
          <p:cNvPr id="15" name="Рисунок 14" descr="ministerstvo_oborony_rf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8024" y="4509120"/>
            <a:ext cx="1080120" cy="771515"/>
          </a:xfrm>
          <a:prstGeom prst="rect">
            <a:avLst/>
          </a:prstGeom>
        </p:spPr>
      </p:pic>
      <p:sp>
        <p:nvSpPr>
          <p:cNvPr id="203" name="Shape 203"/>
          <p:cNvSpPr>
            <a:spLocks noGrp="1"/>
          </p:cNvSpPr>
          <p:nvPr>
            <p:ph type="sldNum" sz="quarter" idx="2"/>
          </p:nvPr>
        </p:nvSpPr>
        <p:spPr>
          <a:xfrm>
            <a:off x="8510588" y="339725"/>
            <a:ext cx="304801" cy="165100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>
            <a:normAutofit/>
          </a:bodyPr>
          <a:lstStyle/>
          <a:p>
            <a:pPr lvl="0">
              <a:defRPr sz="1800"/>
            </a:pPr>
            <a:fld id="{86CB4B4D-7CA3-9044-876B-883B54F8677D}" type="slidenum">
              <a:rPr sz="1000"/>
              <a:pPr lvl="0">
                <a:defRPr sz="1800"/>
              </a:pPr>
              <a:t>6</a:t>
            </a:fld>
            <a:endParaRPr sz="1000"/>
          </a:p>
        </p:txBody>
      </p:sp>
      <p:sp>
        <p:nvSpPr>
          <p:cNvPr id="14" name="Shape 202"/>
          <p:cNvSpPr>
            <a:spLocks noGrp="1"/>
          </p:cNvSpPr>
          <p:nvPr>
            <p:ph type="body" idx="1"/>
          </p:nvPr>
        </p:nvSpPr>
        <p:spPr>
          <a:xfrm>
            <a:off x="323528" y="1340768"/>
            <a:ext cx="8208912" cy="792088"/>
          </a:xfrm>
          <a:prstGeom prst="rect">
            <a:avLst/>
          </a:prstGeom>
          <a:ln>
            <a:noFill/>
          </a:ln>
        </p:spPr>
        <p:txBody>
          <a:bodyPr lIns="45719" tIns="45719" rIns="45719" bIns="45719">
            <a:normAutofit fontScale="40000" lnSpcReduction="20000"/>
          </a:bodyPr>
          <a:lstStyle/>
          <a:p>
            <a:pPr algn="just">
              <a:lnSpc>
                <a:spcPct val="120000"/>
              </a:lnSpc>
              <a:defRPr sz="1800"/>
            </a:pPr>
            <a:r>
              <a:rPr lang="ru-RU" sz="4000" dirty="0" smtClean="0"/>
              <a:t>4.1 Поручение </a:t>
            </a:r>
            <a:r>
              <a:rPr lang="ru-RU" sz="4000" dirty="0"/>
              <a:t>Первого </a:t>
            </a:r>
            <a:r>
              <a:rPr lang="ru-RU" sz="4000" dirty="0" smtClean="0"/>
              <a:t>заместителя </a:t>
            </a:r>
            <a:r>
              <a:rPr lang="ru-RU" sz="4000" dirty="0"/>
              <a:t>Председателя Правительства </a:t>
            </a:r>
            <a:endParaRPr lang="ru-RU" sz="4000" dirty="0" smtClean="0"/>
          </a:p>
          <a:p>
            <a:pPr algn="just">
              <a:lnSpc>
                <a:spcPct val="120000"/>
              </a:lnSpc>
              <a:defRPr sz="1800"/>
            </a:pPr>
            <a:r>
              <a:rPr lang="ru-RU" sz="4000" dirty="0" smtClean="0"/>
              <a:t>Российской </a:t>
            </a:r>
            <a:r>
              <a:rPr lang="ru-RU" sz="4000" dirty="0"/>
              <a:t>Федерации И.И. Шувалова </a:t>
            </a:r>
            <a:r>
              <a:rPr lang="ru-RU" sz="4000" dirty="0" smtClean="0"/>
              <a:t>от </a:t>
            </a:r>
            <a:r>
              <a:rPr lang="ru-RU" sz="4000" dirty="0"/>
              <a:t>11 августа 2015 г. № ИШ-П7-5424</a:t>
            </a:r>
          </a:p>
          <a:p>
            <a:pPr lvl="0" algn="just">
              <a:lnSpc>
                <a:spcPct val="120000"/>
              </a:lnSpc>
              <a:defRPr sz="1800"/>
            </a:pPr>
            <a:endParaRPr dirty="0"/>
          </a:p>
          <a:p>
            <a:pPr lvl="0" algn="just">
              <a:defRPr sz="1800"/>
            </a:pPr>
            <a:endParaRPr sz="1600" dirty="0"/>
          </a:p>
        </p:txBody>
      </p:sp>
      <p:graphicFrame>
        <p:nvGraphicFramePr>
          <p:cNvPr id="16" name="Диаграмма 15"/>
          <p:cNvGraphicFramePr/>
          <p:nvPr>
            <p:extLst>
              <p:ext uri="{D42A27DB-BD31-4B8C-83A1-F6EECF244321}">
                <p14:modId xmlns:p14="http://schemas.microsoft.com/office/powerpoint/2010/main" val="192508054"/>
              </p:ext>
            </p:extLst>
          </p:nvPr>
        </p:nvGraphicFramePr>
        <p:xfrm>
          <a:off x="179512" y="2420888"/>
          <a:ext cx="7560840" cy="428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7" name="Shape 204"/>
          <p:cNvSpPr txBox="1">
            <a:spLocks/>
          </p:cNvSpPr>
          <p:nvPr/>
        </p:nvSpPr>
        <p:spPr>
          <a:xfrm>
            <a:off x="355599" y="980728"/>
            <a:ext cx="8104833" cy="3698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pc="0"/>
            </a:pPr>
            <a:r>
              <a:rPr lang="ru-RU" sz="2200" dirty="0" smtClean="0">
                <a:latin typeface="Akzidenz-Grotesk Pro Med"/>
                <a:ea typeface="Akzidenz-Grotesk Pro Med"/>
                <a:cs typeface="Akzidenz-Grotesk Pro Med"/>
                <a:sym typeface="Akzidenz-Grotesk Pro Med"/>
              </a:rPr>
              <a:t>4</a:t>
            </a:r>
            <a:r>
              <a:rPr kumimoji="0" lang="ru-RU" sz="2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kzidenz-Grotesk Pro Med"/>
                <a:ea typeface="Akzidenz-Grotesk Pro Med"/>
                <a:cs typeface="Akzidenz-Grotesk Pro Med"/>
                <a:sym typeface="Akzidenz-Grotesk Pro Med"/>
              </a:rPr>
              <a:t>. Реализация положений Федерального закона</a:t>
            </a:r>
            <a:endParaRPr kumimoji="0" lang="ru-RU" sz="2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kzidenz-Grotesk Pro Med"/>
              <a:ea typeface="Akzidenz-Grotesk Pro Med"/>
              <a:cs typeface="Akzidenz-Grotesk Pro Med"/>
              <a:sym typeface="Akzidenz-Grotesk Pro Med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4092624" y="2564904"/>
          <a:ext cx="4871864" cy="33123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35932"/>
                <a:gridCol w="2435932"/>
              </a:tblGrid>
              <a:tr h="662474">
                <a:tc gridSpan="2">
                  <a:txBody>
                    <a:bodyPr/>
                    <a:lstStyle/>
                    <a:p>
                      <a:pPr algn="ctr"/>
                      <a:endParaRPr lang="ru-RU" sz="1200" b="1" dirty="0" smtClean="0">
                        <a:latin typeface="+mj-lt"/>
                      </a:endParaRPr>
                    </a:p>
                    <a:p>
                      <a:pPr algn="ctr"/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ОТВЕТСТВЕННЫЕ ЗА</a:t>
                      </a:r>
                      <a:r>
                        <a:rPr lang="ru-RU" sz="1200" b="1" baseline="0" dirty="0" smtClean="0">
                          <a:solidFill>
                            <a:schemeClr val="bg1"/>
                          </a:solidFill>
                          <a:latin typeface="+mj-lt"/>
                        </a:rPr>
                        <a:t> РАЗРАБОТКУ</a:t>
                      </a:r>
                      <a:endParaRPr lang="ru-RU" sz="12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>
                      <a:blip r:embed="rId6"/>
                      <a:stretch>
                        <a:fillRect/>
                      </a:stretch>
                    </a:blip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62474">
                <a:tc>
                  <a:txBody>
                    <a:bodyPr/>
                    <a:lstStyle/>
                    <a:p>
                      <a:endParaRPr lang="ru-RU" dirty="0">
                        <a:latin typeface="+mj-lt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6247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+mj-lt"/>
                        </a:rPr>
                        <a:t>МИНПРОМТОРГ</a:t>
                      </a:r>
                      <a:r>
                        <a:rPr lang="ru-RU" baseline="0" dirty="0" smtClean="0">
                          <a:latin typeface="+mj-lt"/>
                        </a:rPr>
                        <a:t> РОССИИ</a:t>
                      </a:r>
                      <a:endParaRPr lang="ru-RU" dirty="0">
                        <a:latin typeface="+mj-lt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+mj-lt"/>
                        </a:rPr>
                        <a:t>ФЕДЕРАЛЬНОЕ АГЕНТСТВО ПО ТЕХНИЧЕСКОМУ РЕГУЛИРОВАНИЮ И МЕТРОЛОГИИ</a:t>
                      </a:r>
                      <a:endParaRPr lang="ru-RU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62474">
                <a:tc>
                  <a:txBody>
                    <a:bodyPr/>
                    <a:lstStyle/>
                    <a:p>
                      <a:endParaRPr lang="ru-RU" dirty="0">
                        <a:latin typeface="+mj-lt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6247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+mj-lt"/>
                        </a:rPr>
                        <a:t>МИНОБОРОНЫ РОССИИ</a:t>
                      </a:r>
                      <a:endParaRPr lang="ru-RU" dirty="0">
                        <a:latin typeface="+mj-lt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+mj-lt"/>
                        </a:rPr>
                        <a:t>ГОСУДАРСТВЕННАЯ</a:t>
                      </a:r>
                      <a:r>
                        <a:rPr lang="ru-RU" baseline="0" dirty="0" smtClean="0">
                          <a:latin typeface="+mj-lt"/>
                        </a:rPr>
                        <a:t> КОРПОРАЦИЯ «РОСАТОМ»</a:t>
                      </a:r>
                      <a:endParaRPr lang="ru-RU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pic>
        <p:nvPicPr>
          <p:cNvPr id="13" name="Рисунок 12" descr="росстандарт лого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345600" y="3265934"/>
            <a:ext cx="898808" cy="576064"/>
          </a:xfrm>
          <a:prstGeom prst="rect">
            <a:avLst/>
          </a:prstGeom>
        </p:spPr>
      </p:pic>
      <p:sp>
        <p:nvSpPr>
          <p:cNvPr id="19" name="Shape 171"/>
          <p:cNvSpPr/>
          <p:nvPr/>
        </p:nvSpPr>
        <p:spPr>
          <a:xfrm>
            <a:off x="6084168" y="55707"/>
            <a:ext cx="2868488" cy="5078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1000"/>
            </a:lvl1pPr>
          </a:lstStyle>
          <a:p>
            <a:r>
              <a:rPr lang="ru-RU" sz="1100" dirty="0"/>
              <a:t>Реализация Федерального закона </a:t>
            </a:r>
          </a:p>
          <a:p>
            <a:r>
              <a:rPr lang="ru-RU" sz="1100" dirty="0"/>
              <a:t>«О </a:t>
            </a:r>
            <a:r>
              <a:rPr lang="ru-RU" sz="1100" dirty="0" smtClean="0"/>
              <a:t>стандартизации</a:t>
            </a:r>
          </a:p>
          <a:p>
            <a:r>
              <a:rPr lang="ru-RU" sz="1100" dirty="0" smtClean="0"/>
              <a:t>в </a:t>
            </a:r>
            <a:r>
              <a:rPr lang="ru-RU" sz="1100" dirty="0"/>
              <a:t>Российской Федерации»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Shape 203"/>
          <p:cNvSpPr>
            <a:spLocks noGrp="1"/>
          </p:cNvSpPr>
          <p:nvPr>
            <p:ph type="sldNum" sz="quarter" idx="2"/>
          </p:nvPr>
        </p:nvSpPr>
        <p:spPr>
          <a:xfrm>
            <a:off x="8510588" y="339725"/>
            <a:ext cx="304801" cy="165100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>
            <a:normAutofit/>
          </a:bodyPr>
          <a:lstStyle/>
          <a:p>
            <a:pPr lvl="0">
              <a:defRPr sz="1800"/>
            </a:pPr>
            <a:fld id="{86CB4B4D-7CA3-9044-876B-883B54F8677D}" type="slidenum">
              <a:rPr sz="1000"/>
              <a:pPr lvl="0">
                <a:defRPr sz="1800"/>
              </a:pPr>
              <a:t>7</a:t>
            </a:fld>
            <a:endParaRPr sz="1000"/>
          </a:p>
        </p:txBody>
      </p:sp>
      <p:sp>
        <p:nvSpPr>
          <p:cNvPr id="204" name="Shape 204"/>
          <p:cNvSpPr>
            <a:spLocks noGrp="1"/>
          </p:cNvSpPr>
          <p:nvPr>
            <p:ph type="title" idx="4294967295"/>
          </p:nvPr>
        </p:nvSpPr>
        <p:spPr>
          <a:xfrm>
            <a:off x="323528" y="836712"/>
            <a:ext cx="8104833" cy="369888"/>
          </a:xfrm>
          <a:prstGeom prst="rect">
            <a:avLst/>
          </a:prstGeom>
        </p:spPr>
        <p:txBody>
          <a:bodyPr/>
          <a:lstStyle/>
          <a:p>
            <a:pPr lvl="0">
              <a:defRPr spc="0"/>
            </a:pPr>
            <a:r>
              <a:rPr lang="ru-RU" dirty="0" smtClean="0"/>
              <a:t>4.Реализация положений Федерального закона</a:t>
            </a:r>
            <a:endParaRPr dirty="0"/>
          </a:p>
        </p:txBody>
      </p:sp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323528" y="1196752"/>
            <a:ext cx="5558202" cy="616146"/>
          </a:xfrm>
        </p:spPr>
        <p:txBody>
          <a:bodyPr/>
          <a:lstStyle/>
          <a:p>
            <a:r>
              <a:rPr lang="ru-RU" dirty="0" smtClean="0"/>
              <a:t>4.2 Нормативные правовые акты Правительства РФ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937542"/>
              </p:ext>
            </p:extLst>
          </p:nvPr>
        </p:nvGraphicFramePr>
        <p:xfrm>
          <a:off x="251520" y="1556792"/>
          <a:ext cx="8712968" cy="498182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403974"/>
                <a:gridCol w="6193068"/>
                <a:gridCol w="1057963"/>
                <a:gridCol w="1057963"/>
              </a:tblGrid>
              <a:tr h="6480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bg1"/>
                          </a:solidFill>
                          <a:latin typeface="+mj-lt"/>
                          <a:ea typeface="+mj-ea"/>
                          <a:cs typeface="+mj-cs"/>
                          <a:sym typeface="Akzidenz-Grotesk Pro Regular"/>
                        </a:rPr>
                        <a:t>№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bg1"/>
                          </a:solidFill>
                          <a:latin typeface="+mj-lt"/>
                          <a:ea typeface="+mj-ea"/>
                          <a:cs typeface="+mj-cs"/>
                          <a:sym typeface="Akzidenz-Grotesk Pro Regular"/>
                        </a:rPr>
                        <a:t>п/п</a:t>
                      </a:r>
                    </a:p>
                  </a:txBody>
                  <a:tcPr marL="32795" marR="32795" marT="0" marB="0" anchor="ctr">
                    <a:solidFill>
                      <a:srgbClr val="FF009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b="1" dirty="0">
                          <a:solidFill>
                            <a:schemeClr val="bg1"/>
                          </a:solidFill>
                          <a:latin typeface="+mj-lt"/>
                          <a:ea typeface="+mj-ea"/>
                          <a:cs typeface="+mj-cs"/>
                          <a:sym typeface="Akzidenz-Grotesk Pro Regular"/>
                        </a:rPr>
                        <a:t>Норма федерального закона, предусматривающая разработку и принятие акта</a:t>
                      </a:r>
                    </a:p>
                  </a:txBody>
                  <a:tcPr marL="32795" marR="32795" marT="0" marB="0" anchor="ctr">
                    <a:solidFill>
                      <a:srgbClr val="FF009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b="1" dirty="0">
                          <a:solidFill>
                            <a:schemeClr val="bg1"/>
                          </a:solidFill>
                          <a:latin typeface="+mj-lt"/>
                          <a:ea typeface="+mj-ea"/>
                          <a:cs typeface="+mj-cs"/>
                          <a:sym typeface="Akzidenz-Grotesk Pro Regular"/>
                        </a:rPr>
                        <a:t>Ответственный </a:t>
                      </a:r>
                      <a:r>
                        <a:rPr lang="ru-RU" sz="900" b="1" dirty="0" smtClean="0">
                          <a:solidFill>
                            <a:schemeClr val="bg1"/>
                          </a:solidFill>
                          <a:latin typeface="+mj-lt"/>
                          <a:ea typeface="+mj-ea"/>
                          <a:cs typeface="+mj-cs"/>
                          <a:sym typeface="Akzidenz-Grotesk Pro Regular"/>
                        </a:rPr>
                        <a:t>ФОИВ</a:t>
                      </a:r>
                      <a:endParaRPr lang="ru-RU" sz="900" b="1" dirty="0">
                        <a:solidFill>
                          <a:schemeClr val="bg1"/>
                        </a:solidFill>
                        <a:latin typeface="+mj-lt"/>
                        <a:ea typeface="+mj-ea"/>
                        <a:cs typeface="+mj-cs"/>
                        <a:sym typeface="Akzidenz-Grotesk Pro Regular"/>
                      </a:endParaRPr>
                    </a:p>
                  </a:txBody>
                  <a:tcPr marL="32795" marR="32795" marT="0" marB="0" anchor="ctr">
                    <a:solidFill>
                      <a:srgbClr val="FF009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b="1" dirty="0" smtClean="0">
                          <a:solidFill>
                            <a:schemeClr val="bg1"/>
                          </a:solidFill>
                          <a:latin typeface="+mj-lt"/>
                          <a:ea typeface="+mj-ea"/>
                          <a:cs typeface="+mj-cs"/>
                          <a:sym typeface="Akzidenz-Grotesk Pro Regular"/>
                        </a:rPr>
                        <a:t>Срок</a:t>
                      </a:r>
                      <a:r>
                        <a:rPr lang="ru-RU" sz="900" b="1" baseline="0" dirty="0" smtClean="0">
                          <a:solidFill>
                            <a:schemeClr val="bg1"/>
                          </a:solidFill>
                          <a:latin typeface="+mj-lt"/>
                          <a:ea typeface="+mj-ea"/>
                          <a:cs typeface="+mj-cs"/>
                          <a:sym typeface="Akzidenz-Grotesk Pro Regular"/>
                        </a:rPr>
                        <a:t> принятия акта</a:t>
                      </a:r>
                      <a:endParaRPr lang="ru-RU" sz="900" b="1" dirty="0">
                        <a:solidFill>
                          <a:schemeClr val="bg1"/>
                        </a:solidFill>
                        <a:latin typeface="+mj-lt"/>
                        <a:ea typeface="+mj-ea"/>
                        <a:cs typeface="+mj-cs"/>
                        <a:sym typeface="Akzidenz-Grotesk Pro Regular"/>
                      </a:endParaRPr>
                    </a:p>
                  </a:txBody>
                  <a:tcPr marL="32795" marR="32795" marT="0" marB="0" anchor="ctr">
                    <a:solidFill>
                      <a:srgbClr val="FF0090"/>
                    </a:solidFill>
                  </a:tcPr>
                </a:tc>
              </a:tr>
              <a:tr h="8195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latin typeface="+mj-lt"/>
                          <a:ea typeface="+mj-ea"/>
                          <a:cs typeface="+mj-cs"/>
                          <a:sym typeface="Akzidenz-Grotesk Pro Regular"/>
                        </a:rPr>
                        <a:t>1</a:t>
                      </a:r>
                    </a:p>
                  </a:txBody>
                  <a:tcPr marL="32795" marR="327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latin typeface="+mj-lt"/>
                          <a:ea typeface="+mj-ea"/>
                          <a:cs typeface="+mj-cs"/>
                          <a:sym typeface="Akzidenz-Grotesk Pro Regular"/>
                        </a:rPr>
                        <a:t>Порядок стандартизации в отношении оборонной продукции (товаров, работ, услуг) по государственному оборонному заказу, продукции, используемой в целях защиты сведений, составляющих государственную тайну или относимых к охраняемой в соответствии с законодательством Российской Федерации иной информации ограниченного доступа, продукции, сведения о которой составляют государственную тайну, а также процессов и иных объектов стандартизации, связанных с такой продукцией</a:t>
                      </a:r>
                    </a:p>
                  </a:txBody>
                  <a:tcPr marL="32795" marR="327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latin typeface="+mj-lt"/>
                          <a:ea typeface="+mj-ea"/>
                          <a:cs typeface="+mj-cs"/>
                          <a:sym typeface="Akzidenz-Grotesk Pro Regular"/>
                        </a:rPr>
                        <a:t>Минобороны  России</a:t>
                      </a:r>
                    </a:p>
                  </a:txBody>
                  <a:tcPr marL="32795" marR="32795" marT="0" marB="0"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Akzidenz-Grotesk Pro Regular"/>
                        </a:rPr>
                        <a:t>В ПРФ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Akzidenz-Grotesk Pro Regular"/>
                        </a:rPr>
                        <a:t> на рассмотрении</a:t>
                      </a:r>
                      <a:endParaRPr lang="ru-RU" sz="9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Akzidenz-Grotesk Pro Regular"/>
                      </a:endParaRPr>
                    </a:p>
                  </a:txBody>
                  <a:tcPr marL="32795" marR="32795" marT="0" marB="0"/>
                </a:tc>
              </a:tr>
              <a:tr h="4874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latin typeface="+mj-lt"/>
                          <a:ea typeface="+mj-ea"/>
                          <a:cs typeface="+mj-cs"/>
                          <a:sym typeface="Akzidenz-Grotesk Pro Regular"/>
                        </a:rPr>
                        <a:t>2</a:t>
                      </a:r>
                    </a:p>
                  </a:txBody>
                  <a:tcPr marL="32795" marR="327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latin typeface="+mj-lt"/>
                          <a:ea typeface="+mj-ea"/>
                          <a:cs typeface="+mj-cs"/>
                          <a:sym typeface="Akzidenz-Grotesk Pro Regular"/>
                        </a:rPr>
                        <a:t>Порядок стандартизации в отношении продукции, для которой устанавливаются требования, связанные с обеспечением безопасности в области использования атомной энергии, а также процессов и иных объектов стандартизации, связанных с такой продукцией</a:t>
                      </a:r>
                    </a:p>
                  </a:txBody>
                  <a:tcPr marL="32795" marR="327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latin typeface="+mj-lt"/>
                          <a:ea typeface="+mj-ea"/>
                          <a:cs typeface="+mj-cs"/>
                          <a:sym typeface="Akzidenz-Grotesk Pro Regular"/>
                        </a:rPr>
                        <a:t>Госкорпорация «Росатом»</a:t>
                      </a:r>
                    </a:p>
                  </a:txBody>
                  <a:tcPr marL="32795" marR="32795" marT="0" marB="0"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Akzidenz-Grotesk Pro Regular"/>
                        </a:rPr>
                        <a:t>В ПРФ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Akzidenz-Grotesk Pro Regular"/>
                        </a:rPr>
                        <a:t> на рассмотрении</a:t>
                      </a:r>
                      <a:endParaRPr lang="ru-RU" sz="9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Akzidenz-Grotesk Pro Regular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900" dirty="0">
                        <a:latin typeface="+mj-lt"/>
                        <a:ea typeface="+mj-ea"/>
                        <a:cs typeface="+mj-cs"/>
                        <a:sym typeface="Akzidenz-Grotesk Pro Regular"/>
                      </a:endParaRPr>
                    </a:p>
                  </a:txBody>
                  <a:tcPr marL="32795" marR="32795" marT="0" marB="0"/>
                </a:tc>
              </a:tr>
              <a:tr h="98560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latin typeface="+mj-lt"/>
                          <a:ea typeface="+mj-ea"/>
                          <a:cs typeface="+mj-cs"/>
                          <a:sym typeface="Akzidenz-Grotesk Pro Regular"/>
                        </a:rPr>
                        <a:t>3</a:t>
                      </a:r>
                    </a:p>
                  </a:txBody>
                  <a:tcPr marL="32795" marR="327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latin typeface="+mj-lt"/>
                          <a:ea typeface="+mj-ea"/>
                          <a:cs typeface="+mj-cs"/>
                          <a:sym typeface="Akzidenz-Grotesk Pro Regular"/>
                        </a:rPr>
                        <a:t>Порядок осуществления межведомственной координации деятельности федеральных органов исполнительной власти, Государственной корпорации по атомной энергии «</a:t>
                      </a:r>
                      <a:r>
                        <a:rPr lang="ru-RU" sz="900" dirty="0" err="1">
                          <a:latin typeface="+mj-lt"/>
                          <a:ea typeface="+mj-ea"/>
                          <a:cs typeface="+mj-cs"/>
                          <a:sym typeface="Akzidenz-Grotesk Pro Regular"/>
                        </a:rPr>
                        <a:t>Росатом</a:t>
                      </a:r>
                      <a:r>
                        <a:rPr lang="ru-RU" sz="900" dirty="0">
                          <a:latin typeface="+mj-lt"/>
                          <a:ea typeface="+mj-ea"/>
                          <a:cs typeface="+mj-cs"/>
                          <a:sym typeface="Akzidenz-Grotesk Pro Regular"/>
                        </a:rPr>
                        <a:t>» и иных государственных корпораций в целях реализации государственной политики Российской Федерации в сфере стандартизации, за исключением межведомственной координации деятельности в сфере систематизации и кодирования технико-экономической и социальной информации в социально-экономической области, порядок осуществления которой устанавливается Правительством Российской Федерации</a:t>
                      </a:r>
                    </a:p>
                  </a:txBody>
                  <a:tcPr marL="32795" marR="327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latin typeface="+mj-lt"/>
                          <a:ea typeface="+mj-ea"/>
                          <a:cs typeface="+mj-cs"/>
                          <a:sym typeface="Akzidenz-Grotesk Pro Regular"/>
                        </a:rPr>
                        <a:t>Минпромторг России</a:t>
                      </a:r>
                    </a:p>
                  </a:txBody>
                  <a:tcPr marL="32795" marR="32795" marT="0" marB="0"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Akzidenz-Grotesk Pro Regular"/>
                        </a:rPr>
                        <a:t>В ПРФ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Akzidenz-Grotesk Pro Regular"/>
                        </a:rPr>
                        <a:t> на рассмотрении</a:t>
                      </a:r>
                      <a:endParaRPr lang="ru-RU" sz="9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Akzidenz-Grotesk Pro Regular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900" dirty="0">
                        <a:latin typeface="+mj-lt"/>
                        <a:ea typeface="+mj-ea"/>
                        <a:cs typeface="+mj-cs"/>
                        <a:sym typeface="Akzidenz-Grotesk Pro Regular"/>
                      </a:endParaRPr>
                    </a:p>
                  </a:txBody>
                  <a:tcPr marL="32795" marR="32795" marT="0" marB="0"/>
                </a:tc>
              </a:tr>
              <a:tr h="32139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latin typeface="+mj-lt"/>
                          <a:ea typeface="+mj-ea"/>
                          <a:cs typeface="+mj-cs"/>
                          <a:sym typeface="Akzidenz-Grotesk Pro Regular"/>
                        </a:rPr>
                        <a:t>4</a:t>
                      </a:r>
                    </a:p>
                  </a:txBody>
                  <a:tcPr marL="32795" marR="327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latin typeface="+mj-lt"/>
                          <a:ea typeface="+mj-ea"/>
                          <a:cs typeface="+mj-cs"/>
                          <a:sym typeface="Akzidenz-Grotesk Pro Regular"/>
                        </a:rPr>
                        <a:t>Порядок разработки, ведения, изменения и применения общероссийских классификаторов </a:t>
                      </a:r>
                    </a:p>
                  </a:txBody>
                  <a:tcPr marL="32795" marR="327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latin typeface="+mj-lt"/>
                          <a:ea typeface="+mj-ea"/>
                          <a:cs typeface="+mj-cs"/>
                          <a:sym typeface="Akzidenz-Grotesk Pro Regular"/>
                        </a:rPr>
                        <a:t>Минпромторг России</a:t>
                      </a:r>
                    </a:p>
                  </a:txBody>
                  <a:tcPr marL="32795" marR="32795" marT="0" marB="0"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Akzidenz-Grotesk Pro Regular"/>
                        </a:rPr>
                        <a:t>II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Akzidenz-Grotesk Pro Regular"/>
                        </a:rPr>
                        <a:t>квартал 2016 г.</a:t>
                      </a:r>
                    </a:p>
                  </a:txBody>
                  <a:tcPr marL="32795" marR="32795" marT="0" marB="0"/>
                </a:tc>
              </a:tr>
              <a:tr h="32139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latin typeface="+mj-lt"/>
                          <a:ea typeface="+mj-ea"/>
                          <a:cs typeface="+mj-cs"/>
                          <a:sym typeface="Akzidenz-Grotesk Pro Regular"/>
                        </a:rPr>
                        <a:t>5</a:t>
                      </a:r>
                    </a:p>
                  </a:txBody>
                  <a:tcPr marL="32795" marR="327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latin typeface="+mj-lt"/>
                          <a:ea typeface="+mj-ea"/>
                          <a:cs typeface="+mj-cs"/>
                          <a:sym typeface="Akzidenz-Grotesk Pro Regular"/>
                        </a:rPr>
                        <a:t>Порядок разработки, утверждения, опубликования, изменения и отмены сводов правил </a:t>
                      </a:r>
                    </a:p>
                  </a:txBody>
                  <a:tcPr marL="32795" marR="327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latin typeface="+mj-lt"/>
                          <a:ea typeface="+mj-ea"/>
                          <a:cs typeface="+mj-cs"/>
                          <a:sym typeface="Akzidenz-Grotesk Pro Regular"/>
                        </a:rPr>
                        <a:t>Минпромторг России</a:t>
                      </a:r>
                    </a:p>
                  </a:txBody>
                  <a:tcPr marL="32795" marR="32795" marT="0" marB="0"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Akzidenz-Grotesk Pro Regular"/>
                        </a:rPr>
                        <a:t>В ПРФ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Akzidenz-Grotesk Pro Regular"/>
                        </a:rPr>
                        <a:t> на рассмотрении</a:t>
                      </a:r>
                      <a:endParaRPr lang="ru-RU" sz="9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Akzidenz-Grotesk Pro Regular"/>
                      </a:endParaRPr>
                    </a:p>
                  </a:txBody>
                  <a:tcPr marL="32795" marR="32795" marT="0" marB="0"/>
                </a:tc>
              </a:tr>
              <a:tr h="32139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latin typeface="+mj-lt"/>
                          <a:ea typeface="+mj-ea"/>
                          <a:cs typeface="+mj-cs"/>
                          <a:sym typeface="Akzidenz-Grotesk Pro Regular"/>
                        </a:rPr>
                        <a:t>6</a:t>
                      </a:r>
                    </a:p>
                  </a:txBody>
                  <a:tcPr marL="32795" marR="327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latin typeface="+mj-lt"/>
                          <a:ea typeface="+mj-ea"/>
                          <a:cs typeface="+mj-cs"/>
                          <a:sym typeface="Akzidenz-Grotesk Pro Regular"/>
                        </a:rPr>
                        <a:t>Порядок формирования и ведения Федерального информационного фонда стандартов и правила пользования им </a:t>
                      </a:r>
                    </a:p>
                  </a:txBody>
                  <a:tcPr marL="32795" marR="327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latin typeface="+mj-lt"/>
                          <a:ea typeface="+mj-ea"/>
                          <a:cs typeface="+mj-cs"/>
                          <a:sym typeface="Akzidenz-Grotesk Pro Regular"/>
                        </a:rPr>
                        <a:t>Минпромторг России</a:t>
                      </a:r>
                    </a:p>
                  </a:txBody>
                  <a:tcPr marL="32795" marR="32795" marT="0" marB="0"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Akzidenz-Grotesk Pro Regular"/>
                        </a:rPr>
                        <a:t>В ПРФ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Akzidenz-Grotesk Pro Regular"/>
                        </a:rPr>
                        <a:t> на рассмотрении</a:t>
                      </a:r>
                      <a:endParaRPr lang="ru-RU" sz="9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Akzidenz-Grotesk Pro Regular"/>
                      </a:endParaRPr>
                    </a:p>
                  </a:txBody>
                  <a:tcPr marL="32795" marR="32795" marT="0" marB="0"/>
                </a:tc>
              </a:tr>
              <a:tr h="32139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latin typeface="+mj-lt"/>
                          <a:ea typeface="+mj-ea"/>
                          <a:cs typeface="+mj-cs"/>
                          <a:sym typeface="Akzidenz-Grotesk Pro Regular"/>
                        </a:rPr>
                        <a:t>7</a:t>
                      </a:r>
                    </a:p>
                  </a:txBody>
                  <a:tcPr marL="32795" marR="327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latin typeface="+mj-lt"/>
                          <a:ea typeface="+mj-ea"/>
                          <a:cs typeface="+mj-cs"/>
                          <a:sym typeface="Akzidenz-Grotesk Pro Regular"/>
                        </a:rPr>
                        <a:t>Порядок финансирования расходов, предусмотренных статьей 33 Федерального закона от 29 июня 2015 г. № 162-ФЗ «О стандартизации в Российской Федерации»</a:t>
                      </a:r>
                    </a:p>
                  </a:txBody>
                  <a:tcPr marL="32795" marR="327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latin typeface="+mj-lt"/>
                          <a:ea typeface="+mj-ea"/>
                          <a:cs typeface="+mj-cs"/>
                          <a:sym typeface="Akzidenz-Grotesk Pro Regular"/>
                        </a:rPr>
                        <a:t>Минпромторг России</a:t>
                      </a:r>
                    </a:p>
                  </a:txBody>
                  <a:tcPr marL="32795" marR="32795" marT="0" marB="0"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Akzidenz-Grotesk Pro Regular"/>
                        </a:rPr>
                        <a:t>ППРФ № 305 от 14.04.2016</a:t>
                      </a:r>
                    </a:p>
                  </a:txBody>
                  <a:tcPr marL="32795" marR="32795" marT="0" marB="0"/>
                </a:tc>
              </a:tr>
              <a:tr h="32139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latin typeface="+mj-lt"/>
                          <a:ea typeface="+mj-ea"/>
                          <a:cs typeface="+mj-cs"/>
                          <a:sym typeface="Akzidenz-Grotesk Pro Regular"/>
                        </a:rPr>
                        <a:t>8</a:t>
                      </a:r>
                    </a:p>
                  </a:txBody>
                  <a:tcPr marL="32795" marR="327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+mj-lt"/>
                          <a:ea typeface="+mj-ea"/>
                          <a:cs typeface="+mj-cs"/>
                          <a:sym typeface="Akzidenz-Grotesk Pro Regular"/>
                        </a:rPr>
                        <a:t>О внесении изменений в постановление Правительства Российской Федерации от 5 июня 2008 г. № 438 «О Министерстве промышленности и торговли Российской Федерации»</a:t>
                      </a:r>
                    </a:p>
                  </a:txBody>
                  <a:tcPr marL="32795" marR="327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latin typeface="+mj-lt"/>
                          <a:ea typeface="+mj-ea"/>
                          <a:cs typeface="+mj-cs"/>
                          <a:sym typeface="Akzidenz-Grotesk Pro Regular"/>
                        </a:rPr>
                        <a:t>Минпромторг России</a:t>
                      </a:r>
                    </a:p>
                  </a:txBody>
                  <a:tcPr marL="32795" marR="32795" marT="0" marB="0"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Akzidenz-Grotesk Pro Regular"/>
                        </a:rPr>
                        <a:t>ППРФ №</a:t>
                      </a:r>
                      <a:r>
                        <a:rPr lang="ru-RU" sz="900" b="1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Akzidenz-Grotesk Pro Regular"/>
                        </a:rPr>
                        <a:t> 1142 от 24.10.2015</a:t>
                      </a:r>
                      <a:endParaRPr lang="ru-RU" sz="900" b="1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Akzidenz-Grotesk Pro Regular"/>
                      </a:endParaRPr>
                    </a:p>
                  </a:txBody>
                  <a:tcPr marL="32795" marR="32795" marT="0" marB="0"/>
                </a:tc>
              </a:tr>
              <a:tr h="32139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latin typeface="+mj-lt"/>
                          <a:ea typeface="+mj-ea"/>
                          <a:cs typeface="+mj-cs"/>
                          <a:sym typeface="Akzidenz-Grotesk Pro Regular"/>
                        </a:rPr>
                        <a:t>9</a:t>
                      </a:r>
                    </a:p>
                  </a:txBody>
                  <a:tcPr marL="32795" marR="327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+mj-lt"/>
                          <a:ea typeface="+mj-ea"/>
                          <a:cs typeface="+mj-cs"/>
                          <a:sym typeface="Akzidenz-Grotesk Pro Regular"/>
                        </a:rPr>
                        <a:t>О внесении изменений в постановление Правительства Российской Федерации от 17 июня 2004 г. № 294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+mj-lt"/>
                          <a:ea typeface="+mj-ea"/>
                          <a:cs typeface="+mj-cs"/>
                          <a:sym typeface="Akzidenz-Grotesk Pro Regular"/>
                        </a:rPr>
                        <a:t> «О Федеральном агентстве по техническому регулированию и метрологии»</a:t>
                      </a:r>
                    </a:p>
                  </a:txBody>
                  <a:tcPr marL="32795" marR="327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latin typeface="+mj-lt"/>
                          <a:ea typeface="+mj-ea"/>
                          <a:cs typeface="+mj-cs"/>
                          <a:sym typeface="Akzidenz-Grotesk Pro Regular"/>
                        </a:rPr>
                        <a:t>Минпромторг России</a:t>
                      </a:r>
                    </a:p>
                  </a:txBody>
                  <a:tcPr marL="32795" marR="32795" marT="0" marB="0"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Akzidenz-Grotesk Pro Regular"/>
                        </a:rPr>
                        <a:t>ППРФ № 409 от 13.05.2016</a:t>
                      </a:r>
                    </a:p>
                  </a:txBody>
                  <a:tcPr marL="32795" marR="32795" marT="0" marB="0"/>
                </a:tc>
              </a:tr>
            </a:tbl>
          </a:graphicData>
        </a:graphic>
      </p:graphicFrame>
      <p:sp>
        <p:nvSpPr>
          <p:cNvPr id="8" name="Shape 171"/>
          <p:cNvSpPr/>
          <p:nvPr/>
        </p:nvSpPr>
        <p:spPr>
          <a:xfrm>
            <a:off x="6084168" y="55707"/>
            <a:ext cx="2868488" cy="5078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1000"/>
            </a:lvl1pPr>
          </a:lstStyle>
          <a:p>
            <a:r>
              <a:rPr lang="ru-RU" sz="1100" dirty="0"/>
              <a:t>Реализация Федерального закона </a:t>
            </a:r>
          </a:p>
          <a:p>
            <a:r>
              <a:rPr lang="ru-RU" sz="1100" dirty="0"/>
              <a:t>«О </a:t>
            </a:r>
            <a:r>
              <a:rPr lang="ru-RU" sz="1100" dirty="0" smtClean="0"/>
              <a:t>стандартизации</a:t>
            </a:r>
          </a:p>
          <a:p>
            <a:r>
              <a:rPr lang="ru-RU" sz="1100" dirty="0" smtClean="0"/>
              <a:t>в </a:t>
            </a:r>
            <a:r>
              <a:rPr lang="ru-RU" sz="1100" dirty="0"/>
              <a:t>Российской Федерации»</a:t>
            </a:r>
          </a:p>
        </p:txBody>
      </p:sp>
    </p:spTree>
    <p:extLst>
      <p:ext uri="{BB962C8B-B14F-4D97-AF65-F5344CB8AC3E}">
        <p14:creationId xmlns:p14="http://schemas.microsoft.com/office/powerpoint/2010/main" val="396214112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Shape 203"/>
          <p:cNvSpPr>
            <a:spLocks noGrp="1"/>
          </p:cNvSpPr>
          <p:nvPr>
            <p:ph type="sldNum" sz="quarter" idx="2"/>
          </p:nvPr>
        </p:nvSpPr>
        <p:spPr>
          <a:xfrm>
            <a:off x="8510588" y="339725"/>
            <a:ext cx="304801" cy="165100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>
            <a:normAutofit/>
          </a:bodyPr>
          <a:lstStyle/>
          <a:p>
            <a:pPr lvl="0">
              <a:defRPr sz="1800"/>
            </a:pPr>
            <a:fld id="{86CB4B4D-7CA3-9044-876B-883B54F8677D}" type="slidenum">
              <a:rPr sz="1000"/>
              <a:pPr lvl="0">
                <a:defRPr sz="1800"/>
              </a:pPr>
              <a:t>8</a:t>
            </a:fld>
            <a:endParaRPr sz="1000"/>
          </a:p>
        </p:txBody>
      </p:sp>
      <p:sp>
        <p:nvSpPr>
          <p:cNvPr id="204" name="Shape 204"/>
          <p:cNvSpPr>
            <a:spLocks noGrp="1"/>
          </p:cNvSpPr>
          <p:nvPr>
            <p:ph type="title" idx="4294967295"/>
          </p:nvPr>
        </p:nvSpPr>
        <p:spPr>
          <a:xfrm>
            <a:off x="323528" y="836712"/>
            <a:ext cx="8104833" cy="369888"/>
          </a:xfrm>
          <a:prstGeom prst="rect">
            <a:avLst/>
          </a:prstGeom>
        </p:spPr>
        <p:txBody>
          <a:bodyPr/>
          <a:lstStyle/>
          <a:p>
            <a:pPr lvl="0">
              <a:defRPr spc="0"/>
            </a:pPr>
            <a:r>
              <a:rPr lang="ru-RU" dirty="0" smtClean="0"/>
              <a:t>4.Реализация положений Федерального закона</a:t>
            </a:r>
            <a:endParaRPr dirty="0"/>
          </a:p>
        </p:txBody>
      </p:sp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323528" y="1196752"/>
            <a:ext cx="5558202" cy="616146"/>
          </a:xfrm>
        </p:spPr>
        <p:txBody>
          <a:bodyPr/>
          <a:lstStyle/>
          <a:p>
            <a:r>
              <a:rPr lang="ru-RU" dirty="0" smtClean="0"/>
              <a:t>4.3 Нормативные правовые акты </a:t>
            </a:r>
            <a:r>
              <a:rPr lang="ru-RU" dirty="0" err="1" smtClean="0"/>
              <a:t>Минпромторга</a:t>
            </a:r>
            <a:r>
              <a:rPr lang="ru-RU" dirty="0" smtClean="0"/>
              <a:t> России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8996195"/>
              </p:ext>
            </p:extLst>
          </p:nvPr>
        </p:nvGraphicFramePr>
        <p:xfrm>
          <a:off x="323528" y="1700808"/>
          <a:ext cx="8496943" cy="4621945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448405"/>
                <a:gridCol w="6874214"/>
                <a:gridCol w="1174324"/>
              </a:tblGrid>
              <a:tr h="5040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bg1"/>
                          </a:solidFill>
                          <a:latin typeface="+mj-lt"/>
                          <a:ea typeface="+mj-ea"/>
                          <a:cs typeface="+mj-cs"/>
                          <a:sym typeface="Akzidenz-Grotesk Pro Regular"/>
                        </a:rPr>
                        <a:t>№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bg1"/>
                          </a:solidFill>
                          <a:latin typeface="+mj-lt"/>
                          <a:ea typeface="+mj-ea"/>
                          <a:cs typeface="+mj-cs"/>
                          <a:sym typeface="Akzidenz-Grotesk Pro Regular"/>
                        </a:rPr>
                        <a:t>п/п</a:t>
                      </a:r>
                    </a:p>
                  </a:txBody>
                  <a:tcPr marL="32795" marR="32795" marT="0" marB="0" anchor="ctr">
                    <a:solidFill>
                      <a:srgbClr val="00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b="1" dirty="0">
                          <a:solidFill>
                            <a:schemeClr val="bg1"/>
                          </a:solidFill>
                          <a:latin typeface="+mj-lt"/>
                          <a:ea typeface="+mj-ea"/>
                          <a:cs typeface="+mj-cs"/>
                          <a:sym typeface="Akzidenz-Grotesk Pro Regular"/>
                        </a:rPr>
                        <a:t>Норма федерального закона, предусматривающая разработку и принятие акта</a:t>
                      </a:r>
                    </a:p>
                  </a:txBody>
                  <a:tcPr marL="32795" marR="32795" marT="0" marB="0" anchor="ctr">
                    <a:solidFill>
                      <a:srgbClr val="00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b="1" dirty="0" smtClean="0">
                          <a:solidFill>
                            <a:schemeClr val="bg1"/>
                          </a:solidFill>
                          <a:latin typeface="+mj-lt"/>
                          <a:ea typeface="+mj-ea"/>
                          <a:cs typeface="+mj-cs"/>
                          <a:sym typeface="Akzidenz-Grotesk Pro Regular"/>
                        </a:rPr>
                        <a:t>Срок</a:t>
                      </a:r>
                      <a:r>
                        <a:rPr lang="ru-RU" sz="900" b="1" baseline="0" dirty="0" smtClean="0">
                          <a:solidFill>
                            <a:schemeClr val="bg1"/>
                          </a:solidFill>
                          <a:latin typeface="+mj-lt"/>
                          <a:ea typeface="+mj-ea"/>
                          <a:cs typeface="+mj-cs"/>
                          <a:sym typeface="Akzidenz-Grotesk Pro Regular"/>
                        </a:rPr>
                        <a:t> принятия акта</a:t>
                      </a:r>
                      <a:endParaRPr lang="ru-RU" sz="900" b="1" dirty="0">
                        <a:solidFill>
                          <a:schemeClr val="bg1"/>
                        </a:solidFill>
                        <a:latin typeface="+mj-lt"/>
                        <a:ea typeface="+mj-ea"/>
                        <a:cs typeface="+mj-cs"/>
                        <a:sym typeface="Akzidenz-Grotesk Pro Regular"/>
                      </a:endParaRPr>
                    </a:p>
                  </a:txBody>
                  <a:tcPr marL="32795" marR="32795" marT="0" marB="0" anchor="ctr">
                    <a:solidFill>
                      <a:srgbClr val="00CCFF"/>
                    </a:solidFill>
                  </a:tcPr>
                </a:tc>
              </a:tr>
              <a:tr h="3325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latin typeface="+mj-lt"/>
                          <a:ea typeface="+mj-ea"/>
                          <a:cs typeface="+mj-cs"/>
                          <a:sym typeface="Akzidenz-Grotesk Pro Regular"/>
                        </a:rPr>
                        <a:t>1</a:t>
                      </a:r>
                    </a:p>
                  </a:txBody>
                  <a:tcPr marL="32795" marR="327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+mj-lt"/>
                          <a:ea typeface="+mj-ea"/>
                          <a:cs typeface="+mj-cs"/>
                          <a:sym typeface="Akzidenz-Grotesk Pro Regular"/>
                        </a:rPr>
                        <a:t>Порядок применения знака национальной системы стандартизации</a:t>
                      </a:r>
                      <a:endParaRPr lang="ru-RU" sz="900" dirty="0">
                        <a:solidFill>
                          <a:schemeClr val="tx1"/>
                        </a:solidFill>
                        <a:latin typeface="+mj-lt"/>
                        <a:ea typeface="+mj-ea"/>
                        <a:cs typeface="+mj-cs"/>
                        <a:sym typeface="Akzidenz-Grotesk Pro Regular"/>
                      </a:endParaRPr>
                    </a:p>
                  </a:txBody>
                  <a:tcPr marL="32795" marR="32795" marT="0" marB="0"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Akzidenz-Grotesk Pro Regular"/>
                        </a:rPr>
                        <a:t>Приказ № 755 от 21.03.2016 г. </a:t>
                      </a:r>
                    </a:p>
                  </a:txBody>
                  <a:tcPr marL="32795" marR="32795" marT="0" marB="0"/>
                </a:tc>
              </a:tr>
              <a:tr h="5040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latin typeface="+mj-lt"/>
                          <a:ea typeface="+mj-ea"/>
                          <a:cs typeface="+mj-cs"/>
                          <a:sym typeface="Akzidenz-Grotesk Pro Regular"/>
                        </a:rPr>
                        <a:t>2</a:t>
                      </a:r>
                    </a:p>
                  </a:txBody>
                  <a:tcPr marL="32795" marR="327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+mj-lt"/>
                          <a:ea typeface="+mj-ea"/>
                          <a:cs typeface="+mj-cs"/>
                          <a:sym typeface="Akzidenz-Grotesk Pro Regular"/>
                        </a:rPr>
                        <a:t>Порядок разработки основополагающих национальных стандартов, правил стандартизации и рекомендаций по стандартизации, внесения в них изменений, порядок их редактирования и подготовки к утверждению, порядок их утверждения и отмены </a:t>
                      </a:r>
                      <a:endParaRPr lang="ru-RU" sz="900" dirty="0">
                        <a:solidFill>
                          <a:schemeClr val="tx1"/>
                        </a:solidFill>
                        <a:latin typeface="+mj-lt"/>
                        <a:ea typeface="+mj-ea"/>
                        <a:cs typeface="+mj-cs"/>
                        <a:sym typeface="Akzidenz-Grotesk Pro Regular"/>
                      </a:endParaRPr>
                    </a:p>
                  </a:txBody>
                  <a:tcPr marL="32795" marR="32795" marT="0" marB="0"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Akzidenz-Grotesk Pro Regular"/>
                        </a:rPr>
                        <a:t>Приказ № 1106 от 11.04.2016 г.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900" b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Akzidenz-Grotesk Pro Regular"/>
                      </a:endParaRPr>
                    </a:p>
                  </a:txBody>
                  <a:tcPr marL="32795" marR="32795" marT="0" marB="0"/>
                </a:tc>
              </a:tr>
              <a:tr h="4933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latin typeface="+mj-lt"/>
                          <a:ea typeface="+mj-ea"/>
                          <a:cs typeface="+mj-cs"/>
                          <a:sym typeface="Akzidenz-Grotesk Pro Regular"/>
                        </a:rPr>
                        <a:t>3</a:t>
                      </a:r>
                    </a:p>
                  </a:txBody>
                  <a:tcPr marL="32795" marR="327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+mj-lt"/>
                          <a:ea typeface="+mj-ea"/>
                          <a:cs typeface="+mj-cs"/>
                          <a:sym typeface="Akzidenz-Grotesk Pro Regular"/>
                        </a:rPr>
                        <a:t>Порядок регистрации федеральным органом исполнительной власти в сфере стандартизации документов национальной системы стандартизации, сводов правил, международных стандартов, региональных стандартов и региональных сводов правил, стандартов иностранных государств и сводов правил иностранных государств</a:t>
                      </a:r>
                      <a:endParaRPr lang="ru-RU" sz="900" dirty="0">
                        <a:solidFill>
                          <a:schemeClr val="tx1"/>
                        </a:solidFill>
                        <a:latin typeface="+mj-lt"/>
                        <a:ea typeface="+mj-ea"/>
                        <a:cs typeface="+mj-cs"/>
                        <a:sym typeface="Akzidenz-Grotesk Pro Regular"/>
                      </a:endParaRPr>
                    </a:p>
                  </a:txBody>
                  <a:tcPr marL="32795" marR="32795" marT="0" marB="0"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Akzidenz-Grotesk Pro Regular"/>
                        </a:rPr>
                        <a:t>Приказ № 1716 от 27.05.2016 г. </a:t>
                      </a:r>
                      <a:endParaRPr lang="ru-RU" sz="900" b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Akzidenz-Grotesk Pro Regular"/>
                      </a:endParaRPr>
                    </a:p>
                  </a:txBody>
                  <a:tcPr marL="32795" marR="32795" marT="0" marB="0"/>
                </a:tc>
              </a:tr>
              <a:tr h="32139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latin typeface="+mj-lt"/>
                          <a:ea typeface="+mj-ea"/>
                          <a:cs typeface="+mj-cs"/>
                          <a:sym typeface="Akzidenz-Grotesk Pro Regular"/>
                        </a:rPr>
                        <a:t>4</a:t>
                      </a:r>
                    </a:p>
                  </a:txBody>
                  <a:tcPr marL="32795" marR="327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+mj-lt"/>
                          <a:ea typeface="+mj-ea"/>
                          <a:cs typeface="+mj-cs"/>
                          <a:sym typeface="Akzidenz-Grotesk Pro Regular"/>
                        </a:rPr>
                        <a:t>Порядок официального опубликования, издания и распространения документов национальной системы стандартизации и общероссийских классификаторов </a:t>
                      </a:r>
                      <a:endParaRPr lang="ru-RU" sz="900" dirty="0">
                        <a:solidFill>
                          <a:schemeClr val="tx1"/>
                        </a:solidFill>
                        <a:latin typeface="+mj-lt"/>
                        <a:ea typeface="+mj-ea"/>
                        <a:cs typeface="+mj-cs"/>
                        <a:sym typeface="Akzidenz-Grotesk Pro Regular"/>
                      </a:endParaRPr>
                    </a:p>
                  </a:txBody>
                  <a:tcPr marL="32795" marR="327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b="0" dirty="0" smtClean="0">
                          <a:latin typeface="+mj-lt"/>
                          <a:ea typeface="+mj-ea"/>
                          <a:cs typeface="+mj-cs"/>
                          <a:sym typeface="Akzidenz-Grotesk Pro Regular"/>
                        </a:rPr>
                        <a:t>В разработке</a:t>
                      </a:r>
                      <a:endParaRPr lang="ru-RU" sz="900" b="0" dirty="0">
                        <a:latin typeface="+mj-lt"/>
                        <a:ea typeface="+mj-ea"/>
                        <a:cs typeface="+mj-cs"/>
                        <a:sym typeface="Akzidenz-Grotesk Pro Regular"/>
                      </a:endParaRPr>
                    </a:p>
                  </a:txBody>
                  <a:tcPr marL="32795" marR="32795" marT="0" marB="0"/>
                </a:tc>
              </a:tr>
              <a:tr h="32139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latin typeface="+mj-lt"/>
                          <a:ea typeface="+mj-ea"/>
                          <a:cs typeface="+mj-cs"/>
                          <a:sym typeface="Akzidenz-Grotesk Pro Regular"/>
                        </a:rPr>
                        <a:t>5</a:t>
                      </a:r>
                    </a:p>
                  </a:txBody>
                  <a:tcPr marL="32795" marR="327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+mj-lt"/>
                          <a:ea typeface="+mj-ea"/>
                          <a:cs typeface="+mj-cs"/>
                          <a:sym typeface="Akzidenz-Grotesk Pro Regular"/>
                        </a:rPr>
                        <a:t>Порядок свободного доступа к документам национальной системы стандартизации</a:t>
                      </a:r>
                      <a:endParaRPr lang="ru-RU" sz="900" dirty="0">
                        <a:solidFill>
                          <a:schemeClr val="tx1"/>
                        </a:solidFill>
                        <a:latin typeface="+mj-lt"/>
                        <a:ea typeface="+mj-ea"/>
                        <a:cs typeface="+mj-cs"/>
                        <a:sym typeface="Akzidenz-Grotesk Pro Regular"/>
                      </a:endParaRPr>
                    </a:p>
                  </a:txBody>
                  <a:tcPr marL="32795" marR="32795" marT="0" marB="0"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Akzidenz-Grotesk Pro Regular"/>
                        </a:rPr>
                        <a:t>Приказ № 1730 от 27.05.2016 г. </a:t>
                      </a:r>
                      <a:endParaRPr lang="ru-RU" sz="900" b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Akzidenz-Grotesk Pro Regular"/>
                      </a:endParaRPr>
                    </a:p>
                  </a:txBody>
                  <a:tcPr marL="32795" marR="32795" marT="0" marB="0"/>
                </a:tc>
              </a:tr>
              <a:tr h="32139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latin typeface="+mj-lt"/>
                          <a:ea typeface="+mj-ea"/>
                          <a:cs typeface="+mj-cs"/>
                          <a:sym typeface="Akzidenz-Grotesk Pro Regular"/>
                        </a:rPr>
                        <a:t>6</a:t>
                      </a:r>
                    </a:p>
                  </a:txBody>
                  <a:tcPr marL="32795" marR="327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+mj-lt"/>
                          <a:ea typeface="+mj-ea"/>
                          <a:cs typeface="+mj-cs"/>
                          <a:sym typeface="Akzidenz-Grotesk Pro Regular"/>
                        </a:rPr>
                        <a:t>Порядок и условия предоставления документов национальной системы стандартизации государственным библиотекам, библиотекам Российской академии наук, других академий, научно-исследовательских институтов, образовательных организаций высшего образования</a:t>
                      </a:r>
                      <a:endParaRPr lang="ru-RU" sz="900" dirty="0">
                        <a:solidFill>
                          <a:schemeClr val="tx1"/>
                        </a:solidFill>
                        <a:latin typeface="+mj-lt"/>
                        <a:ea typeface="+mj-ea"/>
                        <a:cs typeface="+mj-cs"/>
                        <a:sym typeface="Akzidenz-Grotesk Pro Regular"/>
                      </a:endParaRPr>
                    </a:p>
                  </a:txBody>
                  <a:tcPr marL="32795" marR="32795" marT="0" marB="0"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Akzidenz-Grotesk Pro Regular"/>
                        </a:rPr>
                        <a:t>Приказ № 1391 от 28.04.2016 г. </a:t>
                      </a:r>
                      <a:endParaRPr lang="ru-RU" sz="900" b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Akzidenz-Grotesk Pro Regular"/>
                      </a:endParaRPr>
                    </a:p>
                  </a:txBody>
                  <a:tcPr marL="32795" marR="32795" marT="0" marB="0"/>
                </a:tc>
              </a:tr>
              <a:tr h="32139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latin typeface="+mj-lt"/>
                          <a:ea typeface="+mj-ea"/>
                          <a:cs typeface="+mj-cs"/>
                          <a:sym typeface="Akzidenz-Grotesk Pro Regular"/>
                        </a:rPr>
                        <a:t>7</a:t>
                      </a:r>
                    </a:p>
                  </a:txBody>
                  <a:tcPr marL="32795" marR="327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+mj-lt"/>
                          <a:ea typeface="+mj-ea"/>
                          <a:cs typeface="+mj-cs"/>
                          <a:sym typeface="Akzidenz-Grotesk Pro Regular"/>
                        </a:rPr>
                        <a:t>Порядок формирования, ведения, опубликования, а также структура перечня национальных стандартов и информационно-технических справочников, ссылки на которые содержатся в нормативных правовых актах Правительства Российской Федерации, федеральных органов исполнительной власти и Государственной корпорации по атомной энергии «</a:t>
                      </a:r>
                      <a:r>
                        <a:rPr lang="ru-RU" sz="900" dirty="0" err="1" smtClean="0">
                          <a:solidFill>
                            <a:schemeClr val="tx1"/>
                          </a:solidFill>
                          <a:latin typeface="+mj-lt"/>
                          <a:ea typeface="+mj-ea"/>
                          <a:cs typeface="+mj-cs"/>
                          <a:sym typeface="Akzidenz-Grotesk Pro Regular"/>
                        </a:rPr>
                        <a:t>Росатом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+mj-lt"/>
                          <a:ea typeface="+mj-ea"/>
                          <a:cs typeface="+mj-cs"/>
                          <a:sym typeface="Akzidenz-Grotesk Pro Regular"/>
                        </a:rPr>
                        <a:t>»</a:t>
                      </a:r>
                      <a:endParaRPr lang="ru-RU" sz="900" dirty="0">
                        <a:solidFill>
                          <a:schemeClr val="tx1"/>
                        </a:solidFill>
                        <a:latin typeface="+mj-lt"/>
                        <a:ea typeface="+mj-ea"/>
                        <a:cs typeface="+mj-cs"/>
                        <a:sym typeface="Akzidenz-Grotesk Pro Regular"/>
                      </a:endParaRPr>
                    </a:p>
                  </a:txBody>
                  <a:tcPr marL="32795" marR="32795" marT="0" marB="0"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Akzidenz-Grotesk Pro Regular"/>
                        </a:rPr>
                        <a:t>Приказ № 3464 от 05.11.2015 г. </a:t>
                      </a:r>
                    </a:p>
                  </a:txBody>
                  <a:tcPr marL="32795" marR="32795" marT="0" marB="0"/>
                </a:tc>
              </a:tr>
              <a:tr h="32139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latin typeface="+mj-lt"/>
                          <a:ea typeface="+mj-ea"/>
                          <a:cs typeface="+mj-cs"/>
                          <a:sym typeface="Akzidenz-Grotesk Pro Regular"/>
                        </a:rPr>
                        <a:t>8</a:t>
                      </a:r>
                    </a:p>
                  </a:txBody>
                  <a:tcPr marL="32795" marR="327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+mj-lt"/>
                          <a:ea typeface="+mj-ea"/>
                          <a:cs typeface="+mj-cs"/>
                          <a:sym typeface="Akzidenz-Grotesk Pro Regular"/>
                        </a:rPr>
                        <a:t>Порядок размещения уведомления о разработке проекта национального стандарта и уведомления о завершении публичного обсуждения проекта национального стандарта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+mj-lt"/>
                        <a:ea typeface="+mj-ea"/>
                        <a:cs typeface="+mj-cs"/>
                        <a:sym typeface="Akzidenz-Grotesk Pro Regular"/>
                      </a:endParaRPr>
                    </a:p>
                  </a:txBody>
                  <a:tcPr marL="32795" marR="32795" marT="0" marB="0"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Akzidenz-Grotesk Pro Regular"/>
                        </a:rPr>
                        <a:t>Приказ № 134 от 26.01.2016 г. </a:t>
                      </a:r>
                    </a:p>
                  </a:txBody>
                  <a:tcPr marL="32795" marR="32795" marT="0" marB="0"/>
                </a:tc>
              </a:tr>
              <a:tr h="32139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latin typeface="+mj-lt"/>
                          <a:ea typeface="+mj-ea"/>
                          <a:cs typeface="+mj-cs"/>
                          <a:sym typeface="Akzidenz-Grotesk Pro Regular"/>
                        </a:rPr>
                        <a:t>9</a:t>
                      </a:r>
                    </a:p>
                  </a:txBody>
                  <a:tcPr marL="32795" marR="327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+mj-lt"/>
                          <a:ea typeface="+mj-ea"/>
                          <a:cs typeface="+mj-cs"/>
                          <a:sym typeface="Akzidenz-Grotesk Pro Regular"/>
                        </a:rPr>
                        <a:t>Порядок проведения экспертизы проектов стандартов организаций, а также проектов технических условий, представляемых разработчиком в соответствующие технические комитеты по стандартизации или проектные технические комитеты по стандартизации</a:t>
                      </a:r>
                      <a:endParaRPr lang="ru-RU" sz="900" dirty="0">
                        <a:solidFill>
                          <a:schemeClr val="tx1"/>
                        </a:solidFill>
                        <a:latin typeface="+mj-lt"/>
                        <a:ea typeface="+mj-ea"/>
                        <a:cs typeface="+mj-cs"/>
                        <a:sym typeface="Akzidenz-Grotesk Pro Regular"/>
                      </a:endParaRPr>
                    </a:p>
                  </a:txBody>
                  <a:tcPr marL="32795" marR="32795" marT="0" marB="0"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Akzidenz-Grotesk Pro Regular"/>
                        </a:rPr>
                        <a:t>Приказ № 1107 от 11.04.2016 г. </a:t>
                      </a:r>
                    </a:p>
                  </a:txBody>
                  <a:tcPr marL="32795" marR="32795" marT="0" marB="0"/>
                </a:tc>
              </a:tr>
              <a:tr h="32139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 smtClean="0">
                          <a:latin typeface="+mj-lt"/>
                          <a:ea typeface="+mj-ea"/>
                          <a:cs typeface="+mj-cs"/>
                          <a:sym typeface="Akzidenz-Grotesk Pro Regular"/>
                        </a:rPr>
                        <a:t>10</a:t>
                      </a:r>
                      <a:endParaRPr lang="ru-RU" sz="900" dirty="0">
                        <a:latin typeface="+mj-lt"/>
                        <a:ea typeface="+mj-ea"/>
                        <a:cs typeface="+mj-cs"/>
                        <a:sym typeface="Akzidenz-Grotesk Pro Regular"/>
                      </a:endParaRPr>
                    </a:p>
                  </a:txBody>
                  <a:tcPr marL="32795" marR="327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+mj-lt"/>
                          <a:ea typeface="+mj-ea"/>
                          <a:cs typeface="+mj-cs"/>
                          <a:sym typeface="Akzidenz-Grotesk Pro Regular"/>
                        </a:rPr>
                        <a:t>Порядок и сроки рассмотрения жалоб в комиссии по апелляциям</a:t>
                      </a:r>
                      <a:endParaRPr lang="ru-RU" sz="900" dirty="0">
                        <a:solidFill>
                          <a:schemeClr val="tx1"/>
                        </a:solidFill>
                        <a:latin typeface="+mj-lt"/>
                        <a:ea typeface="+mj-ea"/>
                        <a:cs typeface="+mj-cs"/>
                        <a:sym typeface="Akzidenz-Grotesk Pro Regular"/>
                      </a:endParaRPr>
                    </a:p>
                  </a:txBody>
                  <a:tcPr marL="32795" marR="32795" marT="0" marB="0"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Akzidenz-Grotesk Pro Regular"/>
                        </a:rPr>
                        <a:t>Приказ № 389 от 17.02.2016 г. </a:t>
                      </a:r>
                    </a:p>
                  </a:txBody>
                  <a:tcPr marL="32795" marR="32795" marT="0" marB="0"/>
                </a:tc>
              </a:tr>
            </a:tbl>
          </a:graphicData>
        </a:graphic>
      </p:graphicFrame>
      <p:sp>
        <p:nvSpPr>
          <p:cNvPr id="8" name="Shape 171"/>
          <p:cNvSpPr/>
          <p:nvPr/>
        </p:nvSpPr>
        <p:spPr>
          <a:xfrm>
            <a:off x="6084168" y="55707"/>
            <a:ext cx="2868488" cy="5078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1000"/>
            </a:lvl1pPr>
          </a:lstStyle>
          <a:p>
            <a:r>
              <a:rPr lang="ru-RU" sz="1100" dirty="0"/>
              <a:t>Реализация Федерального закона </a:t>
            </a:r>
          </a:p>
          <a:p>
            <a:r>
              <a:rPr lang="ru-RU" sz="1100" dirty="0"/>
              <a:t>«О </a:t>
            </a:r>
            <a:r>
              <a:rPr lang="ru-RU" sz="1100" dirty="0" smtClean="0"/>
              <a:t>стандартизации</a:t>
            </a:r>
          </a:p>
          <a:p>
            <a:r>
              <a:rPr lang="ru-RU" sz="1100" dirty="0" smtClean="0"/>
              <a:t>в </a:t>
            </a:r>
            <a:r>
              <a:rPr lang="ru-RU" sz="1100" dirty="0"/>
              <a:t>Российской Федерации»</a:t>
            </a:r>
          </a:p>
        </p:txBody>
      </p:sp>
    </p:spTree>
    <p:extLst>
      <p:ext uri="{BB962C8B-B14F-4D97-AF65-F5344CB8AC3E}">
        <p14:creationId xmlns:p14="http://schemas.microsoft.com/office/powerpoint/2010/main" val="396214112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1847262" y="4221088"/>
            <a:ext cx="5558202" cy="616146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Департамент государственной политики в области технического регулирования, стандартизации и обеспечения единства измерений</a:t>
            </a:r>
          </a:p>
          <a:p>
            <a:pPr algn="ctr"/>
            <a:endParaRPr lang="ru-RU" sz="1800" b="1" dirty="0" smtClean="0">
              <a:solidFill>
                <a:schemeClr val="bg1"/>
              </a:solidFill>
            </a:endParaRPr>
          </a:p>
          <a:p>
            <a:pPr algn="ctr"/>
            <a:endParaRPr lang="ru-RU" sz="1800" b="1" dirty="0" smtClean="0">
              <a:solidFill>
                <a:schemeClr val="bg1"/>
              </a:solidFill>
            </a:endParaRPr>
          </a:p>
          <a:p>
            <a:pPr algn="ctr">
              <a:lnSpc>
                <a:spcPct val="100000"/>
              </a:lnSpc>
              <a:defRPr/>
            </a:pPr>
            <a:r>
              <a:rPr lang="ru-RU" b="1" i="1" dirty="0">
                <a:solidFill>
                  <a:schemeClr val="tx2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г. </a:t>
            </a:r>
            <a:r>
              <a:rPr lang="ru-RU" sz="1400" b="1" dirty="0">
                <a:solidFill>
                  <a:schemeClr val="bg1"/>
                </a:solidFill>
              </a:rPr>
              <a:t>Москва, Китайгородский проезд, дом 7</a:t>
            </a:r>
          </a:p>
          <a:p>
            <a:pPr algn="ctr">
              <a:lnSpc>
                <a:spcPct val="100000"/>
              </a:lnSpc>
              <a:defRPr/>
            </a:pPr>
            <a:r>
              <a:rPr lang="ru-RU" sz="1400" b="1" dirty="0">
                <a:solidFill>
                  <a:schemeClr val="bg1"/>
                </a:solidFill>
              </a:rPr>
              <a:t>тел.: +7 (495) 647-74-51</a:t>
            </a:r>
          </a:p>
          <a:p>
            <a:pPr algn="ctr">
              <a:lnSpc>
                <a:spcPct val="100000"/>
              </a:lnSpc>
              <a:defRPr/>
            </a:pPr>
            <a:r>
              <a:rPr lang="ru-RU" sz="1400" b="1" dirty="0">
                <a:solidFill>
                  <a:schemeClr val="bg1"/>
                </a:solidFill>
              </a:rPr>
              <a:t>факс: +7 (495) 647-73-90</a:t>
            </a:r>
          </a:p>
          <a:p>
            <a:pPr algn="ctr">
              <a:lnSpc>
                <a:spcPct val="100000"/>
              </a:lnSpc>
              <a:defRPr/>
            </a:pPr>
            <a:endParaRPr lang="ru-RU" sz="1400" b="1" dirty="0">
              <a:solidFill>
                <a:schemeClr val="bg1"/>
              </a:solidFill>
            </a:endParaRPr>
          </a:p>
          <a:p>
            <a:pPr algn="ctr">
              <a:lnSpc>
                <a:spcPct val="100000"/>
              </a:lnSpc>
              <a:defRPr/>
            </a:pPr>
            <a:r>
              <a:rPr lang="en-US" sz="1400" b="1" dirty="0">
                <a:solidFill>
                  <a:schemeClr val="bg1"/>
                </a:solidFill>
              </a:rPr>
              <a:t>http://</a:t>
            </a:r>
            <a:r>
              <a:rPr lang="en-US" sz="1400" b="1" dirty="0" smtClean="0">
                <a:solidFill>
                  <a:schemeClr val="bg1"/>
                </a:solidFill>
              </a:rPr>
              <a:t>minpromtorg.gov.ru</a:t>
            </a:r>
            <a:endParaRPr lang="ru-RU" sz="1400" b="1" dirty="0">
              <a:solidFill>
                <a:schemeClr val="bg1"/>
              </a:solidFill>
            </a:endParaRPr>
          </a:p>
          <a:p>
            <a:pPr algn="ctr"/>
            <a:endParaRPr lang="ru-RU" sz="1800" b="1" dirty="0" smtClean="0">
              <a:solidFill>
                <a:schemeClr val="bg1"/>
              </a:solidFill>
            </a:endParaRPr>
          </a:p>
        </p:txBody>
      </p:sp>
      <p:sp>
        <p:nvSpPr>
          <p:cNvPr id="3" name="Текст 1"/>
          <p:cNvSpPr txBox="1">
            <a:spLocks/>
          </p:cNvSpPr>
          <p:nvPr/>
        </p:nvSpPr>
        <p:spPr>
          <a:xfrm>
            <a:off x="1850685" y="2708920"/>
            <a:ext cx="5558202" cy="6161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noAutofit/>
          </a:bodyPr>
          <a:lstStyle/>
          <a:p>
            <a:pPr marL="0" marR="0" lvl="0" indent="0" algn="ctr" defTabSz="900112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  <a:sym typeface="Akzidenz-Grotesk Pro Regular"/>
              </a:rPr>
              <a:t>Благодарю за внимание!</a:t>
            </a:r>
            <a:endParaRPr kumimoji="0" lang="ru-RU" sz="28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  <a:sym typeface="Akzidenz-Grotesk Pro Regular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352680" y="293982"/>
            <a:ext cx="2066315" cy="461663"/>
            <a:chOff x="352680" y="293982"/>
            <a:chExt cx="2066315" cy="461663"/>
          </a:xfrm>
        </p:grpSpPr>
        <p:pic>
          <p:nvPicPr>
            <p:cNvPr id="6" name="Рисунок 5" descr="logo_white_s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52680" y="373450"/>
              <a:ext cx="293998" cy="252000"/>
            </a:xfrm>
            <a:prstGeom prst="rect">
              <a:avLst/>
            </a:prstGeom>
            <a:ln>
              <a:noFill/>
            </a:ln>
          </p:spPr>
        </p:pic>
        <p:sp>
          <p:nvSpPr>
            <p:cNvPr id="7" name="TextBox 6"/>
            <p:cNvSpPr txBox="1"/>
            <p:nvPr/>
          </p:nvSpPr>
          <p:spPr>
            <a:xfrm>
              <a:off x="653213" y="435617"/>
              <a:ext cx="772004" cy="27699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1" hangingPunct="0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ru-RU" sz="1200" b="1" dirty="0" smtClean="0">
                  <a:solidFill>
                    <a:schemeClr val="bg1"/>
                  </a:solidFill>
                  <a:latin typeface="Akzidenz-Grotesk Pro Med" pitchFamily="50" charset="0"/>
                </a:rPr>
                <a:t>РОССИИ</a:t>
              </a:r>
              <a:endParaRPr kumimoji="0" lang="ru-RU" sz="12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Akzidenz-Grotesk Pro Med" pitchFamily="50" charset="0"/>
                <a:sym typeface="Verdana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54995" y="293982"/>
              <a:ext cx="1764000" cy="46166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algn="l" rtl="0" latinLnBrk="1" hangingPunct="0"/>
              <a:r>
                <a:rPr lang="ru-RU" sz="1200" b="1" dirty="0" smtClean="0">
                  <a:solidFill>
                    <a:schemeClr val="bg1"/>
                  </a:solidFill>
                  <a:latin typeface="Akzidenz-Grotesk Pro Med" pitchFamily="50" charset="0"/>
                </a:rPr>
                <a:t>МИНПРОМТОРГ      </a:t>
              </a:r>
            </a:p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ru-RU" sz="12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j-lt"/>
                <a:ea typeface="Verdana"/>
                <a:cs typeface="Verdana"/>
                <a:sym typeface="Verdana"/>
              </a:endParaRP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Default">
      <a:majorFont>
        <a:latin typeface="Akzidenz-Grotesk Pro Regular"/>
        <a:ea typeface="Akzidenz-Grotesk Pro Regular"/>
        <a:cs typeface="Akzidenz-Grotesk Pro Regular"/>
      </a:majorFont>
      <a:minorFont>
        <a:latin typeface="Helvetica Neue"/>
        <a:ea typeface="Helvetica Neue"/>
        <a:cs typeface="Helvetica Neue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4F81BD"/>
          </a:solidFill>
          <a:prstDash val="solid"/>
          <a:bevel/>
        </a:ln>
        <a:effectLst>
          <a:outerShdw blurRad="38100" dist="23000" dir="5400000" rotWithShape="0">
            <a:srgbClr val="000000">
              <a:alpha val="35000"/>
            </a:srgbClr>
          </a:outerShdw>
        </a:effectLst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Verdana"/>
            <a:ea typeface="Verdana"/>
            <a:cs typeface="Verdana"/>
            <a:sym typeface="Verdan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4F81BD"/>
          </a:solidFill>
          <a:prstDash val="solid"/>
          <a:bevel/>
        </a:ln>
        <a:effectLst>
          <a:outerShdw blurRad="38100" dist="20000" dir="5400000" rotWithShape="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Verdana"/>
            <a:ea typeface="Verdana"/>
            <a:cs typeface="Verdana"/>
            <a:sym typeface="Verdan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Default">
      <a:majorFont>
        <a:latin typeface="Akzidenz-Grotesk Pro Regular"/>
        <a:ea typeface="Akzidenz-Grotesk Pro Regular"/>
        <a:cs typeface="Akzidenz-Grotesk Pro Regular"/>
      </a:majorFont>
      <a:minorFont>
        <a:latin typeface="Helvetica Neue"/>
        <a:ea typeface="Helvetica Neue"/>
        <a:cs typeface="Helvetica Neue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4F81BD"/>
          </a:solidFill>
          <a:prstDash val="solid"/>
          <a:bevel/>
        </a:ln>
        <a:effectLst>
          <a:outerShdw blurRad="38100" dist="23000" dir="5400000" rotWithShape="0">
            <a:srgbClr val="000000">
              <a:alpha val="35000"/>
            </a:srgbClr>
          </a:outerShdw>
        </a:effectLst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Verdana"/>
            <a:ea typeface="Verdana"/>
            <a:cs typeface="Verdana"/>
            <a:sym typeface="Verdan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4F81BD"/>
          </a:solidFill>
          <a:prstDash val="solid"/>
          <a:bevel/>
        </a:ln>
        <a:effectLst>
          <a:outerShdw blurRad="38100" dist="20000" dir="5400000" rotWithShape="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Verdana"/>
            <a:ea typeface="Verdana"/>
            <a:cs typeface="Verdana"/>
            <a:sym typeface="Verdan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3286</TotalTime>
  <Words>1217</Words>
  <Application>Microsoft Office PowerPoint</Application>
  <PresentationFormat>Экран (4:3)</PresentationFormat>
  <Paragraphs>205</Paragraphs>
  <Slides>9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Default</vt:lpstr>
      <vt:lpstr>Презентация PowerPoint</vt:lpstr>
      <vt:lpstr>Презентация PowerPoint</vt:lpstr>
      <vt:lpstr>2. Государственная политика в сфере стандартизации</vt:lpstr>
      <vt:lpstr>2. Государственная политика в сфере стандартизации</vt:lpstr>
      <vt:lpstr>Презентация PowerPoint</vt:lpstr>
      <vt:lpstr>Презентация PowerPoint</vt:lpstr>
      <vt:lpstr>4.Реализация положений Федерального закона</vt:lpstr>
      <vt:lpstr>4.Реализация положений Федерального закона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Солдатов Виталий Александрович</dc:creator>
  <cp:lastModifiedBy>Веснина Елена Николаевна</cp:lastModifiedBy>
  <cp:revision>273</cp:revision>
  <dcterms:modified xsi:type="dcterms:W3CDTF">2016-06-20T10:06:54Z</dcterms:modified>
</cp:coreProperties>
</file>