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300" r:id="rId3"/>
    <p:sldId id="313" r:id="rId4"/>
    <p:sldId id="310" r:id="rId5"/>
    <p:sldId id="261" r:id="rId6"/>
    <p:sldId id="319" r:id="rId7"/>
    <p:sldId id="323" r:id="rId8"/>
    <p:sldId id="324" r:id="rId9"/>
    <p:sldId id="325" r:id="rId10"/>
    <p:sldId id="326" r:id="rId11"/>
    <p:sldId id="314" r:id="rId12"/>
    <p:sldId id="259" r:id="rId13"/>
    <p:sldId id="315" r:id="rId14"/>
    <p:sldId id="32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376"/>
    <a:srgbClr val="009900"/>
    <a:srgbClr val="0099FF"/>
    <a:srgbClr val="336699"/>
    <a:srgbClr val="3399FF"/>
    <a:srgbClr val="F10DB5"/>
    <a:srgbClr val="005DA2"/>
    <a:srgbClr val="FFFFAB"/>
    <a:srgbClr val="7D86DF"/>
    <a:srgbClr val="E2FA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912" autoAdjust="0"/>
    <p:restoredTop sz="94624" autoAdjust="0"/>
  </p:normalViewPr>
  <p:slideViewPr>
    <p:cSldViewPr>
      <p:cViewPr>
        <p:scale>
          <a:sx n="100" d="100"/>
          <a:sy n="100" d="100"/>
        </p:scale>
        <p:origin x="-72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014E6-1A1C-41EF-80F8-2FEF274875E1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9EF0C-0E46-41BB-93D4-94FCCF987A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39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9EF0C-0E46-41BB-93D4-94FCCF987AB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8D2B-8A39-4DC6-BEB5-521104568915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88F09-2C45-4D6F-B41D-0C7B124A3B30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2896-099C-4B04-8302-26B1FEC5BCA7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0BB6-A9FD-4F92-9A41-65EA44C8087F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830B-8528-4D59-A0BA-27D076F8B2A9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A45C9-3E27-4C98-80BA-A1DDFBFCA946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895BB-76AF-4C77-A4EC-F436A7A4372C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6768-59CE-43A6-AF3D-249DD11A4A7A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A87-238F-446B-A4D8-3201A4A7DD06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F82F-8AA4-47D2-AB76-A278B368000E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B041-1289-4F0E-8BDB-D30A7A95C426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FFC000">
                <a:alpha val="48000"/>
              </a:srgbClr>
            </a:gs>
            <a:gs pos="60000">
              <a:srgbClr val="85C2FF">
                <a:alpha val="5000"/>
              </a:srgbClr>
            </a:gs>
            <a:gs pos="77000">
              <a:srgbClr val="C4D6EB">
                <a:alpha val="11000"/>
              </a:srgbClr>
            </a:gs>
            <a:gs pos="100000">
              <a:srgbClr val="FFEBFA"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68E42-DCD8-4586-9D6B-C2A03BD9019F}" type="datetime1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endParaRPr lang="ru-RU" sz="3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1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19-е заседание Рабочей группы по основополагающим  документам в области метрологии </a:t>
            </a:r>
          </a:p>
          <a:p>
            <a:pPr algn="just"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indent="0">
              <a:buNone/>
            </a:pPr>
            <a:endParaRPr lang="ru-RU" sz="5400" dirty="0" smtClean="0">
              <a:solidFill>
                <a:srgbClr val="000000"/>
              </a:solidFill>
              <a:latin typeface="Arial"/>
            </a:endParaRPr>
          </a:p>
          <a:p>
            <a:pPr algn="ctr">
              <a:buNone/>
            </a:pPr>
            <a:r>
              <a:rPr lang="ru-RU" sz="5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работах по основополагающим документам в области метрологии 	</a:t>
            </a:r>
          </a:p>
          <a:p>
            <a:pPr algn="ctr"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1800" b="1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endParaRPr lang="ru-RU" sz="4300" b="1" dirty="0" smtClean="0">
              <a:solidFill>
                <a:srgbClr val="FF000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>
              <a:buNone/>
            </a:pPr>
            <a:endParaRPr lang="ru-RU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ru-RU" sz="1200" b="1" i="1" dirty="0" smtClean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200" b="1" i="1" dirty="0" smtClean="0">
                <a:solidFill>
                  <a:srgbClr val="00206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1100" b="1" i="1" dirty="0" smtClean="0">
              <a:solidFill>
                <a:srgbClr val="002060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85721" y="332324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 descr="ÐÐ°ÑÑÐ¸Ð½ÐºÐ¸ Ð¿Ð¾ Ð·Ð°Ð¿ÑÐ¾ÑÑ ÑÐ¾ÑÐ¾ Ð½Ð° Ð¿ÑÐµÐ·ÐµÐ½ÑÐ°ÑÐ¸Ñ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941168"/>
            <a:ext cx="1584176" cy="158417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285721" y="1628800"/>
            <a:ext cx="867876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050" b="1" dirty="0">
                <a:solidFill>
                  <a:srgbClr val="000080"/>
                </a:solidFill>
                <a:latin typeface="Times New Roman"/>
                <a:ea typeface="Times New Roman"/>
              </a:rPr>
              <a:t>Глава 4. Принятие стандартов зарубежных стран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20. Принятие стандартов зарубежных стран в республике осуществляется путем прямого применения с сохранением идентификационного номера стандарта на государственном языке и на языке оригинала.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21. Основанием для принятия стандартов зарубежных стран в республике является согласие о применении стандартов зарубежных стран уполномоченных органов по стандартизации этих стран.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22. При наличии в принимаемом стандарте зарубежных стран ссылок на другие Стандарты, которые не приняты в республике, необходимо провести работы по их одновременному принятию.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23. При проведении работ по одновременному принятию отсылочных Стандартов необходимо учитывать их значимость, принимая в первую очередь отсылочные Стандарты, которые тесно взаимосвязаны с принимаемым стандартом зарубежных стран и обеспечивают выполнение его требований.</a:t>
            </a:r>
            <a:endParaRPr lang="ru-RU" sz="105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050" b="1" dirty="0">
                <a:solidFill>
                  <a:srgbClr val="000080"/>
                </a:solidFill>
                <a:latin typeface="Times New Roman"/>
                <a:ea typeface="Times New Roman"/>
              </a:rPr>
              <a:t>Глава 5. Порядок согласования и применения Стандартов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24. По мере поступления обращения в Агентство «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» о принятии Стандартов Агентство «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» в срок не более пяти дней направляет запрос на получение согласия о применении стандартов зарубежных стран в уполномоченные органы по стандартизации этих стран.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25. Согласование принимаемых Стандартов с заинтересованными сторонами осуществляется техническими комитетами по стандартизации, в случае их отсутствия — Институтом.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26. Принимаемый Стандарт рассматривается заинтересованными сторонами в срок не более пятнадцати дней, которые представляют предложения о целесообразности (нецелесообразности) принятия Стандарта в республике.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27. В случае непредставления предложений заинтересованными сторонами в течение пятнадцати дней, Стандарт считается согласованным.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28. По результатам согласования технические комитеты по стандартизации (в случае их отсутствия — Институт) в пятидневный срок вносят в Агентство «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» заключение о целесообразности или нецелесообразности принятия Стандарта в республике.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29. Решение о целесообразности или нецелесообразности применения на территории Республики Узбекистан Стандартов принимается Агентством «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» в срок не более пяти дней.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В случае нецелесообразности применении на территории республики Стандартов, Агентство «</a:t>
            </a:r>
            <a:r>
              <a:rPr lang="ru-RU" sz="105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» направляет обоснованный отказ заинтересованной стороне.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30. Стандарты вводятся в действие по истечении не менее трех месяцев с даты принятия решения об их применении.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В случае принятия Стандарта взамен действующего государственного стандарта предусматривается переходной период не более чем двенадцать месяцев. </a:t>
            </a:r>
            <a:endParaRPr lang="ru-RU" sz="105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050" dirty="0">
                <a:solidFill>
                  <a:srgbClr val="000000"/>
                </a:solidFill>
                <a:latin typeface="Times New Roman"/>
                <a:ea typeface="Times New Roman"/>
              </a:rPr>
              <a:t>31. Принятые на территории Республики Узбекистан Стандарты включают в состав Государственного фонда нормативных документов в области технического регулирования</a:t>
            </a:r>
            <a:r>
              <a:rPr lang="ru-RU" sz="105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05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1514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6537"/>
              </p:ext>
            </p:extLst>
          </p:nvPr>
        </p:nvGraphicFramePr>
        <p:xfrm>
          <a:off x="251521" y="2204864"/>
          <a:ext cx="8712967" cy="2376264"/>
        </p:xfrm>
        <a:graphic>
          <a:graphicData uri="http://schemas.openxmlformats.org/drawingml/2006/table">
            <a:tbl>
              <a:tblPr/>
              <a:tblGrid>
                <a:gridCol w="432047"/>
                <a:gridCol w="1008112"/>
                <a:gridCol w="864096"/>
                <a:gridCol w="936104"/>
                <a:gridCol w="936104"/>
                <a:gridCol w="936104"/>
                <a:gridCol w="1008112"/>
                <a:gridCol w="1008112"/>
                <a:gridCol w="1008112"/>
                <a:gridCol w="576064"/>
              </a:tblGrid>
              <a:tr h="1630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</a:t>
                      </a:r>
                      <a:endParaRPr lang="ru-RU" sz="1000" b="1" kern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Международные </a:t>
                      </a:r>
                      <a:r>
                        <a:rPr lang="ru-RU" sz="10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стандрты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ИСО, ЕН,)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Межгосударственные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стандарты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(ГОСТ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Гарманизационные</a:t>
                      </a:r>
                      <a:endParaRPr lang="ru-RU" sz="10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стандарты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(ГОСТ 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ИСО, ГОСТ МЭК ГОСТ ЕН)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Государтсвенные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стандарты Республики Узбекистан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O'z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DST)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Гарманизационные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стандарты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O'z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DST ИСО </a:t>
                      </a:r>
                      <a:r>
                        <a:rPr lang="ru-RU" sz="10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O'z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DST МЭК 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Национальные стандарты иностранных государств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(ГОСТ 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Р, DIN ASTM)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Гарманизационные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национальные стандарты иностранных государств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ГОСТ Р, DIN ASTM)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 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257"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latin typeface="Calibri"/>
                        <a:ea typeface="Times New Roman"/>
                      </a:endParaRPr>
                    </a:p>
                  </a:txBody>
                  <a:tcPr marL="40665" marR="4066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95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Метрология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1072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1368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65" marR="40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1196752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Типы стандартов в области метрологии  признанных и действующие в Республики Узбекистан на 1 января 2019 года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ÐÐ°ÑÑÐ¸Ð½ÐºÐ¸ Ð¿Ð¾ Ð·Ð°Ð¿ÑÐ¾ÑÑ ÑÐ¾ÑÐ¾ Ð½Ð° Ð¿ÑÐµÐ·ÐµÐ½ÑÐ°ÑÐ¸Ñ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013176"/>
            <a:ext cx="4320480" cy="151216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19392" y="1453246"/>
            <a:ext cx="8401080" cy="507209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sz="16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 декабря 2018 г., № ПП-4059  </a:t>
            </a:r>
            <a:r>
              <a:rPr lang="ru-RU" sz="1600" b="1" cap="all" dirty="0" smtClean="0">
                <a:latin typeface="Times New Roman" pitchFamily="18" charset="0"/>
                <a:cs typeface="Times New Roman" pitchFamily="18" charset="0"/>
              </a:rPr>
              <a:t> Постановление Президента Республики Узбекистан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700" b="1" cap="all" dirty="0" smtClean="0">
                <a:latin typeface="Times New Roman" pitchFamily="18" charset="0"/>
                <a:cs typeface="Times New Roman" pitchFamily="18" charset="0"/>
              </a:rPr>
              <a:t>«О мерах по дальнейшему развитию систем технического регулирования, стандартизации, сертификации и </a:t>
            </a:r>
            <a:r>
              <a:rPr lang="ru-RU" sz="17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метрологии</a:t>
            </a:r>
            <a:r>
              <a:rPr lang="ru-RU" sz="1700" b="1" cap="all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«Дорожную карту» по дальнейшему развитию систем технического регулирования, стандартизации, сертификации и метрологии на период 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2019-2020 годов согласно 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приложению № 1; </a:t>
            </a:r>
          </a:p>
          <a:p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Программу разработки технических регламентов на 2019 — 2021 годы согласно 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приложению № 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предусматривающую разработку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29 общих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13 специальных технических регламентов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Целевые показатели гармонизации нормативных документов с международными требованиями на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2019 — 2021 годы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согласно 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приложению № 3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предусматривающие доведение уровня гармонизации до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47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процентов;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32324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8" name="Picture 2" descr="ÐÐ°ÑÑÐ¸Ð½ÐºÐ¸ Ð¿Ð¾ Ð·Ð°Ð¿ÑÐ¾ÑÑ ÑÐ¾ÑÐ¾ Ð´Ð»Ñ Ð¿ÑÐµÐ·ÐµÐ½ÑÐ°ÑÐ¸Ð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692696"/>
            <a:ext cx="755576" cy="720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286000" y="155679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100" dirty="0">
                <a:solidFill>
                  <a:srgbClr val="000080"/>
                </a:solidFill>
                <a:latin typeface="Times New Roman"/>
                <a:ea typeface="Times New Roman"/>
              </a:rPr>
              <a:t>ПРИЛОЖЕНИЕ № 2 </a:t>
            </a:r>
            <a:r>
              <a:rPr lang="ru-RU" sz="1100" dirty="0" smtClean="0">
                <a:solidFill>
                  <a:srgbClr val="000080"/>
                </a:solidFill>
                <a:latin typeface="Times New Roman"/>
                <a:ea typeface="Times New Roman"/>
              </a:rPr>
              <a:t>  </a:t>
            </a:r>
            <a:r>
              <a:rPr lang="ru-RU" sz="1200" cap="all" dirty="0" smtClean="0">
                <a:solidFill>
                  <a:srgbClr val="000080"/>
                </a:solidFill>
                <a:latin typeface="Times New Roman"/>
                <a:ea typeface="Times New Roman"/>
              </a:rPr>
              <a:t>ПРОГРАММА</a:t>
            </a:r>
            <a:endParaRPr lang="ru-RU" sz="1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solidFill>
                  <a:srgbClr val="000080"/>
                </a:solidFill>
                <a:latin typeface="Times New Roman"/>
                <a:ea typeface="Times New Roman"/>
              </a:rPr>
              <a:t>разработки технических регламентов на 2019 — 2021 годы</a:t>
            </a: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394004"/>
              </p:ext>
            </p:extLst>
          </p:nvPr>
        </p:nvGraphicFramePr>
        <p:xfrm>
          <a:off x="232616" y="2060848"/>
          <a:ext cx="8678767" cy="4644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936"/>
                <a:gridCol w="1840387"/>
                <a:gridCol w="2147324"/>
                <a:gridCol w="1431549"/>
                <a:gridCol w="2057852"/>
                <a:gridCol w="894719"/>
              </a:tblGrid>
              <a:tr h="246871">
                <a:tc>
                  <a:txBody>
                    <a:bodyPr/>
                    <a:lstStyle/>
                    <a:p>
                      <a:pPr marL="17145"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 anchor="ctr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Наименование</a:t>
                      </a:r>
                      <a:b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технического регламента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 anchor="ctr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Объекты технического регулирования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 anchor="ctr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Разработчики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 anchor="ctr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Соисполнители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 anchor="ctr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Срок разработки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 anchor="ctr"/>
                </a:tc>
              </a:tr>
              <a:tr h="82290">
                <a:tc gridSpan="6"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Общие технические регламенты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16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R="21590" indent="14160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Об экологической безопасности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Деятельность по производству, хранению, перевозке и утилизации продукции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5720" marR="901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Госкомэкологии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5720" marR="901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Минздрав, Агентство «Узстандарт»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марта </a:t>
                      </a:r>
                      <a:b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24687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 безопасности</a:t>
                      </a:r>
                    </a:p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минеральных удобрений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Минеральные удобрения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АО «Узкимёсаноат»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Минсельхоз, Минздрав,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Саноатгеоконтехназорат,Академия наук, МВД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сентября 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32916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О безопасности изделий медицинского назначения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и медицинской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техники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Изделия медицинского назначения, медицинская техника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Агентство по развитию фармацевтической отрасли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сентября 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49374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 безопасности синтетических моющих средств и товаров бытовой химии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50165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Моющие и чистящие средства длямытья посуды, </a:t>
                      </a:r>
                      <a:r>
                        <a:rPr lang="ru-RU" sz="800" spc="-20">
                          <a:solidFill>
                            <a:schemeClr val="tx1"/>
                          </a:solidFill>
                          <a:effectLst/>
                        </a:rPr>
                        <a:t>стекла, твердых поверхностей, </a:t>
                      </a: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полирующие средства, вспомогательные средства для стирки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АО «Узкимёсаноат»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Госкомэкологии 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сентября 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987483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О безопасности соковой продукции из фруктов и овощей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 spc="-20" dirty="0">
                          <a:solidFill>
                            <a:schemeClr val="tx1"/>
                          </a:solidFill>
                          <a:effectLst/>
                        </a:rPr>
                        <a:t>Соки и нектары фруктовые и/или овощные, напитки </a:t>
                      </a:r>
                      <a:r>
                        <a:rPr lang="ru-RU" sz="800" spc="-20" dirty="0" err="1">
                          <a:solidFill>
                            <a:schemeClr val="tx1"/>
                          </a:solidFill>
                          <a:effectLst/>
                        </a:rPr>
                        <a:t>сокосодержащие</a:t>
                      </a:r>
                      <a:r>
                        <a:rPr lang="ru-RU" sz="800" spc="-20" dirty="0">
                          <a:solidFill>
                            <a:schemeClr val="tx1"/>
                          </a:solidFill>
                          <a:effectLst/>
                        </a:rPr>
                        <a:t>, морсы, фруктовые и/или овощные пюре, концентрированные натуральные </a:t>
                      </a:r>
                      <a:r>
                        <a:rPr lang="ru-RU" sz="800" spc="-20" dirty="0" err="1">
                          <a:solidFill>
                            <a:schemeClr val="tx1"/>
                          </a:solidFill>
                          <a:effectLst/>
                        </a:rPr>
                        <a:t>ароматообразующие</a:t>
                      </a:r>
                      <a:r>
                        <a:rPr lang="ru-RU" sz="800" spc="-20" dirty="0">
                          <a:solidFill>
                            <a:schemeClr val="tx1"/>
                          </a:solidFill>
                          <a:effectLst/>
                        </a:rPr>
                        <a:t> фруктовые и/или овощные вещества, клетки цитрусовых фруктов, фруктовая и/или овощная мякоть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ХК «Узбекозик-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овкатхолдинг»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Минсельхоз,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Минздрав,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Агентство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Узстандарт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до 30 сентября 2019 года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24687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0165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О безопасности</a:t>
                      </a:r>
                    </a:p>
                    <a:p>
                      <a:pPr marL="48895" marR="50165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детских игрушек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Детские игрушки всех видов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Агентство «Узстандарт»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сентября 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49374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 безопасности</a:t>
                      </a:r>
                    </a:p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безалкогольных напитков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Безалкогольные, газированные, слабогазированные, негазированные, энергетические безалкогольные напитки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ХК «Узбекозиковкат-холдинг»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сентября 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246871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8.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 безопасности</a:t>
                      </a:r>
                    </a:p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мебельной продукции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Мебельная продукция всех видов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Агентство «Узстандарт»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декабря</a:t>
                      </a:r>
                    </a:p>
                    <a:p>
                      <a:pPr marL="17780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246871">
                <a:tc>
                  <a:txBody>
                    <a:bodyPr/>
                    <a:lstStyle/>
                    <a:p>
                      <a:pPr marL="318770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9.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 безопасности консервированной пищевой продукции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Консервированная плодоовощная пищевая продукция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ХК «Узбекозиковкат-холдинг»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Минздрав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0165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до 30 декабря </a:t>
                      </a:r>
                    </a:p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2019 года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  <a:tr h="576032">
                <a:tc>
                  <a:txBody>
                    <a:bodyPr/>
                    <a:lstStyle/>
                    <a:p>
                      <a:pPr marL="318770" marR="13335" indent="-2286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10.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О безопасности железнодорожного подвижного состава, выпускаемого вобращение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8255" marR="52070" algn="ctr">
                        <a:spcAft>
                          <a:spcPts val="0"/>
                        </a:spcAft>
                      </a:pPr>
                      <a:r>
                        <a:rPr lang="ru-RU" sz="800" spc="-30">
                          <a:solidFill>
                            <a:schemeClr val="tx1"/>
                          </a:solidFill>
                          <a:effectLst/>
                        </a:rPr>
                        <a:t>Локомотивы, моторно-вагонный подвижной состав и его вагоны, пассажирские вагоны локомотивной тяги, грузовые вагоны, специальный подвижной состав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Узгосжелдорнадзор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48895" marR="5207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АО «Узбекистон </a:t>
                      </a:r>
                      <a:b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800">
                          <a:solidFill>
                            <a:schemeClr val="tx1"/>
                          </a:solidFill>
                          <a:effectLst/>
                        </a:rPr>
                        <a:t>темир йуллари»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  <a:tc>
                  <a:txBody>
                    <a:bodyPr/>
                    <a:lstStyle/>
                    <a:p>
                      <a:pPr marL="17780" marR="52070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до 30 сентября 2020 года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6287" marR="16287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Спасибо за внимание !!!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133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785926"/>
            <a:ext cx="8286808" cy="4357718"/>
          </a:xfrm>
        </p:spPr>
        <p:txBody>
          <a:bodyPr>
            <a:normAutofit/>
          </a:bodyPr>
          <a:lstStyle/>
          <a:p>
            <a:pPr eaLnBrk="0" hangingPunct="0">
              <a:buNone/>
            </a:pPr>
            <a:endParaRPr lang="ru-RU" altLang="ko-KR" b="1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 eaLnBrk="0" hangingPunct="0">
              <a:buNone/>
            </a:pPr>
            <a:endParaRPr lang="ru-RU" altLang="ko-KR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79512" y="2131109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          В соответствии с Постановлением Президента Республики Узбекистан от </a:t>
            </a:r>
            <a:br>
              <a:rPr lang="ru-RU" sz="2000" dirty="0" smtClean="0"/>
            </a:br>
            <a:r>
              <a:rPr lang="ru-RU" sz="2000" dirty="0" smtClean="0"/>
              <a:t>28 апреля 2017 года №ПП-2935 «О мерах по совершенствованию деятельности Узбекского агентства стандартизации, метрологии и сертификации», при агентстве «</a:t>
            </a:r>
            <a:r>
              <a:rPr lang="ru-RU" sz="2000" dirty="0" err="1" smtClean="0"/>
              <a:t>Узстандарт</a:t>
            </a:r>
            <a:r>
              <a:rPr lang="ru-RU" sz="2000" dirty="0" smtClean="0"/>
              <a:t>» создано </a:t>
            </a:r>
            <a:r>
              <a:rPr lang="ru-RU" sz="2000" b="1" dirty="0" smtClean="0"/>
              <a:t>Государственное предприятие «Узбекский национальный институт метрологии» (</a:t>
            </a:r>
            <a:r>
              <a:rPr lang="ru-RU" sz="2000" b="1" dirty="0" err="1" smtClean="0"/>
              <a:t>ГП«УзНИМ</a:t>
            </a:r>
            <a:r>
              <a:rPr lang="ru-RU" sz="2000" b="1" dirty="0" smtClean="0"/>
              <a:t>») </a:t>
            </a:r>
            <a:r>
              <a:rPr lang="ru-RU" sz="2000" dirty="0" smtClean="0"/>
              <a:t>на базе существующих:</a:t>
            </a:r>
          </a:p>
          <a:p>
            <a:pPr algn="just"/>
            <a:endParaRPr lang="ru-RU" dirty="0" smtClean="0"/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Государственного учреждения</a:t>
            </a:r>
            <a:r>
              <a:rPr lang="ru-RU" sz="2000" b="1" dirty="0" smtClean="0"/>
              <a:t> «Центр национальных эталонов»;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Государственного предприятия</a:t>
            </a:r>
            <a:r>
              <a:rPr lang="ru-RU" sz="2000" b="1" dirty="0" smtClean="0"/>
              <a:t> «Центр по оказанию метрологических услуг» 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 </a:t>
            </a:r>
            <a:r>
              <a:rPr lang="ru-RU" sz="2000" dirty="0"/>
              <a:t>М</a:t>
            </a:r>
            <a:r>
              <a:rPr lang="ru-RU" sz="2000" dirty="0" smtClean="0"/>
              <a:t>етрологических подразделений Государственного учреждения</a:t>
            </a:r>
            <a:r>
              <a:rPr lang="ru-RU" sz="2000" b="1" dirty="0" smtClean="0"/>
              <a:t> </a:t>
            </a:r>
            <a:br>
              <a:rPr lang="ru-RU" sz="2000" b="1" dirty="0" smtClean="0"/>
            </a:br>
            <a:r>
              <a:rPr lang="ru-RU" sz="2000" b="1" dirty="0" smtClean="0"/>
              <a:t>«Научно-исследовательский институт стандартизации, метрологии и сертификации».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136815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1547664" y="2204864"/>
            <a:ext cx="5832648" cy="5760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Кабинет Министров Республики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Узбекистан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2924944"/>
            <a:ext cx="5832648" cy="5760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Узбекское агентство стандартизации, метрологии и сертификации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47664" y="3789040"/>
            <a:ext cx="2592288" cy="576064"/>
          </a:xfrm>
          <a:prstGeom prst="roundRect">
            <a:avLst/>
          </a:prstGeom>
          <a:gradFill flip="none" rotWithShape="1">
            <a:gsLst>
              <a:gs pos="0">
                <a:srgbClr val="336699">
                  <a:tint val="66000"/>
                  <a:satMod val="160000"/>
                </a:srgbClr>
              </a:gs>
              <a:gs pos="50000">
                <a:srgbClr val="336699">
                  <a:tint val="44500"/>
                  <a:satMod val="160000"/>
                </a:srgbClr>
              </a:gs>
              <a:gs pos="100000">
                <a:srgbClr val="336699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ГУ«Центр национальных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эталонов»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47664" y="4509120"/>
            <a:ext cx="2592288" cy="648072"/>
          </a:xfrm>
          <a:prstGeom prst="roundRect">
            <a:avLst/>
          </a:prstGeom>
          <a:gradFill flip="none" rotWithShape="1">
            <a:gsLst>
              <a:gs pos="0">
                <a:srgbClr val="336699">
                  <a:tint val="66000"/>
                  <a:satMod val="160000"/>
                </a:srgbClr>
              </a:gs>
              <a:gs pos="50000">
                <a:srgbClr val="336699">
                  <a:tint val="44500"/>
                  <a:satMod val="160000"/>
                </a:srgbClr>
              </a:gs>
              <a:gs pos="100000">
                <a:srgbClr val="336699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ГП «Центр по оказанию метрологических услуг»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47664" y="5301208"/>
            <a:ext cx="2592288" cy="1368152"/>
          </a:xfrm>
          <a:prstGeom prst="roundRect">
            <a:avLst/>
          </a:prstGeom>
          <a:gradFill flip="none" rotWithShape="1">
            <a:gsLst>
              <a:gs pos="0">
                <a:srgbClr val="336699">
                  <a:tint val="66000"/>
                  <a:satMod val="160000"/>
                </a:srgbClr>
              </a:gs>
              <a:gs pos="50000">
                <a:srgbClr val="336699">
                  <a:tint val="44500"/>
                  <a:satMod val="160000"/>
                </a:srgbClr>
              </a:gs>
              <a:gs pos="100000">
                <a:srgbClr val="336699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Метрологические подразделений Государственного учреждения «Научно-исследовательский институт стандартизации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4283968" y="3933056"/>
            <a:ext cx="432048" cy="288032"/>
          </a:xfrm>
          <a:prstGeom prst="rightArrow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283968" y="4725144"/>
            <a:ext cx="432048" cy="288032"/>
          </a:xfrm>
          <a:prstGeom prst="rightArrow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4283968" y="5733256"/>
            <a:ext cx="432048" cy="288032"/>
          </a:xfrm>
          <a:prstGeom prst="rightArrow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932040" y="3645024"/>
            <a:ext cx="2520280" cy="2880320"/>
          </a:xfrm>
          <a:prstGeom prst="roundRect">
            <a:avLst/>
          </a:prstGeom>
          <a:gradFill flip="none" rotWithShape="1">
            <a:gsLst>
              <a:gs pos="0">
                <a:srgbClr val="0099FF">
                  <a:tint val="66000"/>
                  <a:satMod val="160000"/>
                </a:srgbClr>
              </a:gs>
              <a:gs pos="50000">
                <a:srgbClr val="0099FF">
                  <a:tint val="44500"/>
                  <a:satMod val="160000"/>
                </a:srgbClr>
              </a:gs>
              <a:gs pos="100000">
                <a:srgbClr val="0099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Arial"/>
              </a:rPr>
              <a:t>ГП «Узбекский национальный институт метрологии»</a:t>
            </a:r>
            <a:endParaRPr lang="ru-RU" sz="2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83568" y="1484784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СИСТЕМА УПРАВЛЕНИЯ МЕТРОЛОГИЧЕСКОЙ ДЕЯТЕЛЬНОСТЬ  В  РЕСПУБЛИКИ  УЗБЕКИСТАН </a:t>
            </a:r>
            <a:r>
              <a:rPr lang="ru-RU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785926"/>
            <a:ext cx="8286808" cy="4357718"/>
          </a:xfrm>
        </p:spPr>
        <p:txBody>
          <a:bodyPr>
            <a:normAutofit/>
          </a:bodyPr>
          <a:lstStyle/>
          <a:p>
            <a:pPr eaLnBrk="0" hangingPunct="0">
              <a:buNone/>
            </a:pPr>
            <a:endParaRPr lang="ru-RU" altLang="ko-KR" b="1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 eaLnBrk="0" hangingPunct="0">
              <a:buNone/>
            </a:pPr>
            <a:endParaRPr lang="ru-RU" altLang="ko-KR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23528" y="1691516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ЗАДАЧИ И НАПРАВЛЕНИЯ ДЕЯТЕЛЬНОСТИ ГП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УзНИМ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/>
              <a:t>	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197313"/>
            <a:ext cx="7704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Разработка нормативных документов по обеспечению единства измерений, реализацию международных договоров по взаимному признанию результатов метрологического контроля;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369186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Осуществление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научных исследований в области метрологии;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3917955"/>
            <a:ext cx="7560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Признание международных и межгосударственных документов в областей обеспечения единства  измерения.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868346"/>
          </a:xfrm>
        </p:spPr>
        <p:txBody>
          <a:bodyPr>
            <a:normAutofit fontScale="90000"/>
          </a:bodyPr>
          <a:lstStyle/>
          <a:p>
            <a:pPr algn="l" fontAlgn="t"/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>                     </a:t>
            </a:r>
            <a:br>
              <a:rPr lang="en-US" sz="2200" b="1" dirty="0" smtClean="0"/>
            </a:b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1300" dirty="0" smtClean="0">
                <a:solidFill>
                  <a:srgbClr val="0070C0"/>
                </a:solidFill>
              </a:rPr>
              <a:t/>
            </a:r>
            <a:br>
              <a:rPr lang="ru-RU" sz="1300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785926"/>
            <a:ext cx="8715436" cy="4357718"/>
          </a:xfrm>
        </p:spPr>
        <p:txBody>
          <a:bodyPr>
            <a:normAutofit/>
          </a:bodyPr>
          <a:lstStyle/>
          <a:p>
            <a:pPr algn="ctr" eaLnBrk="0" hangingPunct="0">
              <a:buNone/>
            </a:pPr>
            <a:r>
              <a:rPr lang="ru-RU" altLang="ko-KR" sz="3600" b="1" i="1" u="sng" dirty="0" smtClean="0">
                <a:solidFill>
                  <a:srgbClr val="004376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buNone/>
            </a:pPr>
            <a:endParaRPr lang="uz-Cyrl-UZ" altLang="ko-KR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 eaLnBrk="0" hangingPunct="0">
              <a:buNone/>
            </a:pPr>
            <a:endParaRPr lang="ru-RU" altLang="ko-KR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eaLnBrk="0" hangingPunct="0">
              <a:buNone/>
            </a:pPr>
            <a:endParaRPr lang="ru-RU" altLang="ko-KR" b="1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 eaLnBrk="0" hangingPunct="0">
              <a:buNone/>
            </a:pPr>
            <a:endParaRPr lang="ru-RU" altLang="ko-KR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323528" y="3014513"/>
            <a:ext cx="8640960" cy="3654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Устав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Научно-исследовательского института стандартизации, сертификации и технического регулирования при Агентстве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Узстандарт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согласно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приложению № 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Научно-исследовательского института стандартизации, сертификации и технического регулирования при Агентстве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Узстандарт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(далее — Институт) согласно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приложению № 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Положение о порядке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принятия и применения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республике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международных, межгосударственных, региональных стандартов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стандартов зарубежных стран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приложению № 3;</a:t>
            </a:r>
          </a:p>
          <a:p>
            <a:pPr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Положение о порядке организации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деятельности технических комитетов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стандартизации согласно 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приложению № 4.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1628800"/>
            <a:ext cx="8280920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14 марта 2019 </a:t>
            </a:r>
            <a:r>
              <a:rPr lang="ru-RU" sz="1400" b="1" cap="all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400" cap="all" dirty="0" smtClean="0">
                <a:latin typeface="Times New Roman" pitchFamily="18" charset="0"/>
                <a:cs typeface="Times New Roman" pitchFamily="18" charset="0"/>
              </a:rPr>
              <a:t>.,  №</a:t>
            </a:r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 220  ПОСТАНОВЛЕНИЕ КАБИНЕТА МИНИСТРОВ РЕСПУБЛИКИ УЗБЕКИСТАН</a:t>
            </a:r>
          </a:p>
          <a:p>
            <a:pPr algn="just"/>
            <a:endParaRPr lang="ru-RU" sz="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cap="all" dirty="0" smtClean="0">
                <a:latin typeface="Times New Roman" pitchFamily="18" charset="0"/>
                <a:cs typeface="Times New Roman" pitchFamily="18" charset="0"/>
              </a:rPr>
              <a:t>«ОБ ОРГАНИЗАЦИИ ДЕЯТЕЛЬНОСТИ НАУЧНО-ИССЛЕДОВАТЕЛЬСКОГО ИНСТИТУТА СТАНДАРТИЗАЦИИ, СЕРТИФИКАЦИИ И ТЕХНИЧЕСКОГО РЕГУЛИРОВАНИЯ ПРИ АГЕНТСТВЕ «УЗСТАНДАРТ»»</a:t>
            </a:r>
            <a:endParaRPr lang="ru-RU" sz="1600" b="1" cap="al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Группа 5"/>
          <p:cNvGrpSpPr/>
          <p:nvPr/>
        </p:nvGrpSpPr>
        <p:grpSpPr>
          <a:xfrm>
            <a:off x="1331640" y="2279076"/>
            <a:ext cx="6457566" cy="4431134"/>
            <a:chOff x="0" y="0"/>
            <a:chExt cx="6763618" cy="4553217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0" y="0"/>
              <a:ext cx="6763618" cy="4553217"/>
              <a:chOff x="0" y="0"/>
              <a:chExt cx="6763618" cy="4553217"/>
            </a:xfrm>
          </p:grpSpPr>
          <p:cxnSp>
            <p:nvCxnSpPr>
              <p:cNvPr id="12" name="AutoShape 175"/>
              <p:cNvCxnSpPr>
                <a:cxnSpLocks noChangeShapeType="1"/>
              </p:cNvCxnSpPr>
              <p:nvPr/>
            </p:nvCxnSpPr>
            <p:spPr bwMode="auto">
              <a:xfrm>
                <a:off x="5041127" y="4134678"/>
                <a:ext cx="241300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AutoShape 175"/>
              <p:cNvCxnSpPr>
                <a:cxnSpLocks noChangeShapeType="1"/>
              </p:cNvCxnSpPr>
              <p:nvPr/>
            </p:nvCxnSpPr>
            <p:spPr bwMode="auto">
              <a:xfrm>
                <a:off x="5057030" y="3586038"/>
                <a:ext cx="241300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AutoShape 139"/>
              <p:cNvCxnSpPr>
                <a:cxnSpLocks noChangeShapeType="1"/>
              </p:cNvCxnSpPr>
              <p:nvPr/>
            </p:nvCxnSpPr>
            <p:spPr bwMode="auto">
              <a:xfrm>
                <a:off x="5168348" y="858741"/>
                <a:ext cx="104775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" name="Text Box 146"/>
              <p:cNvSpPr txBox="1">
                <a:spLocks noChangeArrowheads="1"/>
              </p:cNvSpPr>
              <p:nvPr/>
            </p:nvSpPr>
            <p:spPr bwMode="auto">
              <a:xfrm>
                <a:off x="5278938" y="778858"/>
                <a:ext cx="1478914" cy="36385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>
                    <a:effectLst/>
                    <a:latin typeface="Times New Roman"/>
                    <a:ea typeface="Times New Roman"/>
                  </a:rPr>
                  <a:t>Ученый секретарь 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uz-Cyrl-UZ" sz="800">
                    <a:effectLst/>
                    <a:latin typeface="Times New Roman"/>
                    <a:ea typeface="Times New Roman"/>
                  </a:rPr>
                  <a:t>                                          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6" name="Text Box 154"/>
              <p:cNvSpPr txBox="1">
                <a:spLocks noChangeArrowheads="1"/>
              </p:cNvSpPr>
              <p:nvPr/>
            </p:nvSpPr>
            <p:spPr bwMode="auto">
              <a:xfrm>
                <a:off x="5279666" y="2059388"/>
                <a:ext cx="1476000" cy="5448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>
                    <a:effectLst/>
                    <a:latin typeface="Times New Roman"/>
                    <a:ea typeface="Times New Roman"/>
                  </a:rPr>
                  <a:t>Центр переподготовки и повышения квалификации </a:t>
                </a:r>
                <a:r>
                  <a:rPr lang="uz-Cyrl-UZ" sz="1000">
                    <a:effectLst/>
                    <a:latin typeface="Times New Roman"/>
                    <a:ea typeface="Times New Roman"/>
                  </a:rPr>
                  <a:t>*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17" name="AutoShape 155"/>
              <p:cNvCxnSpPr>
                <a:cxnSpLocks noChangeShapeType="1"/>
              </p:cNvCxnSpPr>
              <p:nvPr/>
            </p:nvCxnSpPr>
            <p:spPr bwMode="auto">
              <a:xfrm>
                <a:off x="5168348" y="1534602"/>
                <a:ext cx="104775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" name="Text Box 162"/>
              <p:cNvSpPr txBox="1">
                <a:spLocks noChangeArrowheads="1"/>
              </p:cNvSpPr>
              <p:nvPr/>
            </p:nvSpPr>
            <p:spPr bwMode="auto">
              <a:xfrm>
                <a:off x="5287618" y="1256306"/>
                <a:ext cx="1476000" cy="6583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>
                    <a:effectLst/>
                    <a:latin typeface="Times New Roman"/>
                    <a:ea typeface="Times New Roman"/>
                  </a:rPr>
                  <a:t>Бухгалтерия и финансово-экономический отдел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  <a:p>
                <a:pPr algn="r">
                  <a:spcAft>
                    <a:spcPts val="0"/>
                  </a:spcAft>
                </a:pPr>
                <a:r>
                  <a:rPr lang="uz-Cyrl-UZ" sz="800">
                    <a:effectLst/>
                    <a:latin typeface="Times New Roman"/>
                    <a:ea typeface="Times New Roman"/>
                  </a:rPr>
                  <a:t>(1 ед./*)                       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19" name="AutoShape 165"/>
              <p:cNvCxnSpPr>
                <a:cxnSpLocks noChangeShapeType="1"/>
              </p:cNvCxnSpPr>
              <p:nvPr/>
            </p:nvCxnSpPr>
            <p:spPr bwMode="auto">
              <a:xfrm>
                <a:off x="5160397" y="2345635"/>
                <a:ext cx="104775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" name="Text Box 166"/>
              <p:cNvSpPr txBox="1">
                <a:spLocks noChangeArrowheads="1"/>
              </p:cNvSpPr>
              <p:nvPr/>
            </p:nvSpPr>
            <p:spPr bwMode="auto">
              <a:xfrm>
                <a:off x="5279666" y="3427012"/>
                <a:ext cx="1476000" cy="36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>
                    <a:effectLst/>
                    <a:latin typeface="Times New Roman"/>
                    <a:ea typeface="Times New Roman"/>
                  </a:rPr>
                  <a:t>Пресс-секретарь</a:t>
                </a:r>
                <a:r>
                  <a:rPr lang="uz-Cyrl-UZ" sz="1000">
                    <a:effectLst/>
                    <a:latin typeface="Times New Roman"/>
                    <a:ea typeface="Times New Roman"/>
                  </a:rPr>
                  <a:t>*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ru-RU" sz="110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sp>
            <p:nvSpPr>
              <p:cNvPr id="21" name="Text Box 167"/>
              <p:cNvSpPr txBox="1">
                <a:spLocks noChangeArrowheads="1"/>
              </p:cNvSpPr>
              <p:nvPr/>
            </p:nvSpPr>
            <p:spPr bwMode="auto">
              <a:xfrm>
                <a:off x="5279666" y="3927944"/>
                <a:ext cx="1475740" cy="36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>
                    <a:effectLst/>
                    <a:latin typeface="Times New Roman"/>
                    <a:ea typeface="Times New Roman"/>
                  </a:rPr>
                  <a:t>Юрисконсульт</a:t>
                </a:r>
                <a:endParaRPr lang="ru-RU" sz="110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ru-RU" sz="110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sp>
            <p:nvSpPr>
              <p:cNvPr id="22" name="Text Box 168"/>
              <p:cNvSpPr txBox="1">
                <a:spLocks noChangeArrowheads="1"/>
              </p:cNvSpPr>
              <p:nvPr/>
            </p:nvSpPr>
            <p:spPr bwMode="auto">
              <a:xfrm>
                <a:off x="5279666" y="4373217"/>
                <a:ext cx="1475740" cy="1800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 dirty="0">
                    <a:effectLst/>
                    <a:latin typeface="Times New Roman"/>
                    <a:ea typeface="Times New Roman"/>
                  </a:rPr>
                  <a:t>Отдел кадров</a:t>
                </a:r>
                <a:r>
                  <a:rPr lang="uz-Cyrl-UZ" sz="1000" dirty="0">
                    <a:effectLst/>
                    <a:latin typeface="Times New Roman"/>
                    <a:ea typeface="Times New Roman"/>
                  </a:rPr>
                  <a:t>*</a:t>
                </a:r>
                <a:endParaRPr lang="ru-RU" sz="1100" dirty="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ru-RU" sz="1100" dirty="0">
                    <a:effectLst/>
                    <a:latin typeface="Times New Roman"/>
                    <a:ea typeface="Times New Roman"/>
                  </a:rPr>
                  <a:t> </a:t>
                </a:r>
              </a:p>
            </p:txBody>
          </p:sp>
          <p:cxnSp>
            <p:nvCxnSpPr>
              <p:cNvPr id="23" name="AutoShape 174"/>
              <p:cNvCxnSpPr>
                <a:cxnSpLocks noChangeShapeType="1"/>
              </p:cNvCxnSpPr>
              <p:nvPr/>
            </p:nvCxnSpPr>
            <p:spPr bwMode="auto">
              <a:xfrm>
                <a:off x="5176299" y="4460682"/>
                <a:ext cx="104775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AutoShape 175"/>
              <p:cNvCxnSpPr>
                <a:cxnSpLocks noChangeShapeType="1"/>
              </p:cNvCxnSpPr>
              <p:nvPr/>
            </p:nvCxnSpPr>
            <p:spPr bwMode="auto">
              <a:xfrm>
                <a:off x="5041127" y="3029447"/>
                <a:ext cx="241300" cy="63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Text Box 196"/>
              <p:cNvSpPr txBox="1">
                <a:spLocks noChangeArrowheads="1"/>
              </p:cNvSpPr>
              <p:nvPr/>
            </p:nvSpPr>
            <p:spPr bwMode="auto">
              <a:xfrm>
                <a:off x="5287618" y="2798859"/>
                <a:ext cx="1475740" cy="50355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000" dirty="0">
                    <a:effectLst/>
                    <a:latin typeface="Times New Roman"/>
                    <a:ea typeface="Times New Roman"/>
                  </a:rPr>
                  <a:t>Отдел международных отношений</a:t>
                </a:r>
                <a:endParaRPr lang="ru-RU" sz="1100" dirty="0">
                  <a:effectLst/>
                  <a:latin typeface="Times New Roman"/>
                  <a:ea typeface="Times New Roman"/>
                </a:endParaRPr>
              </a:p>
              <a:p>
                <a:pPr algn="r">
                  <a:spcAft>
                    <a:spcPts val="0"/>
                  </a:spcAft>
                </a:pPr>
                <a:r>
                  <a:rPr lang="uz-Cyrl-UZ" sz="800" dirty="0">
                    <a:effectLst/>
                    <a:latin typeface="Times New Roman"/>
                    <a:ea typeface="Times New Roman"/>
                  </a:rPr>
                  <a:t>(1 ед./*)</a:t>
                </a:r>
                <a:endParaRPr lang="ru-RU" sz="1100" dirty="0">
                  <a:effectLst/>
                  <a:latin typeface="Times New Roman"/>
                  <a:ea typeface="Times New Roman"/>
                </a:endParaRPr>
              </a:p>
            </p:txBody>
          </p:sp>
          <p:grpSp>
            <p:nvGrpSpPr>
              <p:cNvPr id="26" name="Группа 25"/>
              <p:cNvGrpSpPr/>
              <p:nvPr/>
            </p:nvGrpSpPr>
            <p:grpSpPr>
              <a:xfrm>
                <a:off x="0" y="0"/>
                <a:ext cx="5851459" cy="4464180"/>
                <a:chOff x="0" y="0"/>
                <a:chExt cx="5851459" cy="4464180"/>
              </a:xfrm>
            </p:grpSpPr>
            <p:sp>
              <p:nvSpPr>
                <p:cNvPr id="27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3625295" y="858308"/>
                  <a:ext cx="1439544" cy="53911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sp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Заместитель директора</a:t>
                  </a: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 по </a:t>
                  </a: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общим</a:t>
                  </a: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 вопросам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  <a:p>
                  <a:pPr algn="r">
                    <a:spcAft>
                      <a:spcPts val="0"/>
                    </a:spcAft>
                  </a:pP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28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3625795" y="2450018"/>
                  <a:ext cx="1439545" cy="3594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Хозяйственный отдел*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</p:txBody>
            </p:sp>
            <p:cxnSp>
              <p:nvCxnSpPr>
                <p:cNvPr id="29" name="AutoShape 159"/>
                <p:cNvCxnSpPr>
                  <a:cxnSpLocks noChangeShapeType="1"/>
                </p:cNvCxnSpPr>
                <p:nvPr/>
              </p:nvCxnSpPr>
              <p:spPr bwMode="auto">
                <a:xfrm>
                  <a:off x="3514477" y="1184744"/>
                  <a:ext cx="104775" cy="63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0" name="AutoShape 160"/>
                <p:cNvCxnSpPr>
                  <a:cxnSpLocks noChangeShapeType="1"/>
                </p:cNvCxnSpPr>
                <p:nvPr/>
              </p:nvCxnSpPr>
              <p:spPr bwMode="auto">
                <a:xfrm flipH="1">
                  <a:off x="3506526" y="1184744"/>
                  <a:ext cx="3810" cy="13462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1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3609893" y="3427012"/>
                  <a:ext cx="1439545" cy="3594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Группа по контролю исполнения</a:t>
                  </a: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*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ru-RU" sz="1100">
                      <a:effectLst/>
                      <a:latin typeface="Times New Roman"/>
                      <a:ea typeface="Times New Roman"/>
                    </a:rPr>
                    <a:t> </a:t>
                  </a:r>
                </a:p>
              </p:txBody>
            </p:sp>
            <p:sp>
              <p:nvSpPr>
                <p:cNvPr id="32" name="Text Box 180"/>
                <p:cNvSpPr txBox="1">
                  <a:spLocks noChangeArrowheads="1"/>
                </p:cNvSpPr>
                <p:nvPr/>
              </p:nvSpPr>
              <p:spPr bwMode="auto">
                <a:xfrm>
                  <a:off x="3617844" y="1470991"/>
                  <a:ext cx="1439545" cy="3594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Гостиница</a:t>
                  </a: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*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</p:txBody>
            </p:sp>
            <p:cxnSp>
              <p:nvCxnSpPr>
                <p:cNvPr id="33" name="AutoShape 181"/>
                <p:cNvCxnSpPr>
                  <a:cxnSpLocks noChangeShapeType="1"/>
                </p:cNvCxnSpPr>
                <p:nvPr/>
              </p:nvCxnSpPr>
              <p:spPr bwMode="auto">
                <a:xfrm>
                  <a:off x="3514477" y="1614115"/>
                  <a:ext cx="104775" cy="63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4" name="Text Box 182"/>
                <p:cNvSpPr txBox="1">
                  <a:spLocks noChangeArrowheads="1"/>
                </p:cNvSpPr>
                <p:nvPr/>
              </p:nvSpPr>
              <p:spPr bwMode="auto">
                <a:xfrm>
                  <a:off x="3617344" y="1898420"/>
                  <a:ext cx="1439544" cy="3930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sp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900" dirty="0">
                      <a:effectLst/>
                      <a:latin typeface="Times New Roman"/>
                      <a:ea typeface="Times New Roman"/>
                    </a:rPr>
                    <a:t>Объект общественного питания</a:t>
                  </a:r>
                  <a:r>
                    <a:rPr lang="uz-Cyrl-UZ" sz="900" dirty="0">
                      <a:effectLst/>
                      <a:latin typeface="Times New Roman"/>
                      <a:ea typeface="Times New Roman"/>
                    </a:rPr>
                    <a:t>*</a:t>
                  </a:r>
                  <a:endParaRPr lang="ru-RU" sz="1050" dirty="0">
                    <a:effectLst/>
                    <a:latin typeface="Times New Roman"/>
                    <a:ea typeface="Times New Roman"/>
                  </a:endParaRPr>
                </a:p>
              </p:txBody>
            </p:sp>
            <p:cxnSp>
              <p:nvCxnSpPr>
                <p:cNvPr id="35" name="AutoShape 185"/>
                <p:cNvCxnSpPr>
                  <a:cxnSpLocks noChangeShapeType="1"/>
                </p:cNvCxnSpPr>
                <p:nvPr/>
              </p:nvCxnSpPr>
              <p:spPr bwMode="auto">
                <a:xfrm>
                  <a:off x="3514477" y="2059388"/>
                  <a:ext cx="104775" cy="63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36" name="Группа 35"/>
                <p:cNvGrpSpPr/>
                <p:nvPr/>
              </p:nvGrpSpPr>
              <p:grpSpPr>
                <a:xfrm>
                  <a:off x="0" y="0"/>
                  <a:ext cx="5851459" cy="4464180"/>
                  <a:chOff x="0" y="0"/>
                  <a:chExt cx="5851459" cy="4464180"/>
                </a:xfrm>
              </p:grpSpPr>
              <p:cxnSp>
                <p:nvCxnSpPr>
                  <p:cNvPr id="39" name="AutoShape 20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41336" y="3729162"/>
                    <a:ext cx="262255" cy="63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0" name="AutoShape 18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33385" y="1916264"/>
                    <a:ext cx="27305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1" name="AutoShape 186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1749287" y="1184744"/>
                    <a:ext cx="262890" cy="254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2" name="AutoShape 22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36466" y="2099144"/>
                    <a:ext cx="0" cy="43180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43" name="Text Box 1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0350" y="866280"/>
                    <a:ext cx="1477009" cy="50990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spAutoFit/>
                  </a:bodyPr>
                  <a:lstStyle/>
                  <a:p>
                    <a:pPr algn="ctr">
                      <a:spcAft>
                        <a:spcPts val="0"/>
                      </a:spcAft>
                    </a:pPr>
                    <a:r>
                      <a:rPr lang="ru-RU" sz="1000">
                        <a:effectLst/>
                        <a:latin typeface="Times New Roman"/>
                        <a:ea typeface="Times New Roman"/>
                      </a:rPr>
                      <a:t>Заместитель директора по сертификации </a:t>
                    </a:r>
                    <a:endParaRPr lang="ru-RU" sz="1100">
                      <a:effectLst/>
                      <a:latin typeface="Times New Roman"/>
                      <a:ea typeface="Times New Roman"/>
                    </a:endParaRPr>
                  </a:p>
                  <a:p>
                    <a:pPr>
                      <a:spcAft>
                        <a:spcPts val="0"/>
                      </a:spcAft>
                    </a:pPr>
                    <a:r>
                      <a:rPr lang="uz-Cyrl-UZ" sz="800">
                        <a:effectLst/>
                        <a:latin typeface="Times New Roman"/>
                        <a:ea typeface="Times New Roman"/>
                      </a:rPr>
                      <a:t>                                       </a:t>
                    </a:r>
                    <a:endParaRPr lang="ru-RU" sz="1100">
                      <a:effectLst/>
                      <a:latin typeface="Times New Roman"/>
                      <a:ea typeface="Times New Roman"/>
                    </a:endParaRPr>
                  </a:p>
                </p:txBody>
              </p:sp>
              <p:cxnSp>
                <p:nvCxnSpPr>
                  <p:cNvPr id="44" name="AutoShape 18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41336" y="1176793"/>
                    <a:ext cx="6350" cy="255270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45" name="Text Box 1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0350" y="1501996"/>
                    <a:ext cx="1477009" cy="65595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spAutoFit/>
                  </a:bodyPr>
                  <a:lstStyle/>
                  <a:p>
                    <a:pPr algn="ctr">
                      <a:spcAft>
                        <a:spcPts val="0"/>
                      </a:spcAft>
                    </a:pPr>
                    <a:r>
                      <a:rPr lang="uz-Cyrl-UZ" sz="1000" spc="-20">
                        <a:effectLst/>
                        <a:latin typeface="Times New Roman"/>
                        <a:ea typeface="Times New Roman"/>
                      </a:rPr>
                      <a:t>Научно-исследовательский отдел </a:t>
                    </a:r>
                    <a:r>
                      <a:rPr lang="ru-RU" sz="1000" spc="-20">
                        <a:effectLst/>
                        <a:latin typeface="Times New Roman"/>
                        <a:ea typeface="Times New Roman"/>
                      </a:rPr>
                      <a:t>оценки соответствия </a:t>
                    </a:r>
                    <a:endParaRPr lang="ru-RU" sz="1100">
                      <a:effectLst/>
                      <a:latin typeface="Times New Roman"/>
                      <a:ea typeface="Times New Roman"/>
                    </a:endParaRPr>
                  </a:p>
                  <a:p>
                    <a:pPr>
                      <a:spcAft>
                        <a:spcPts val="0"/>
                      </a:spcAft>
                    </a:pPr>
                    <a:r>
                      <a:rPr lang="uz-Cyrl-UZ" sz="800">
                        <a:effectLst/>
                        <a:latin typeface="Times New Roman"/>
                        <a:ea typeface="Times New Roman"/>
                      </a:rPr>
                      <a:t>                                    (1 ед./*)</a:t>
                    </a:r>
                    <a:endParaRPr lang="ru-RU" sz="1100">
                      <a:effectLst/>
                      <a:latin typeface="Times New Roman"/>
                      <a:ea typeface="Times New Roman"/>
                    </a:endParaRPr>
                  </a:p>
                </p:txBody>
              </p:sp>
              <p:sp>
                <p:nvSpPr>
                  <p:cNvPr id="46" name="Text Box 19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52654" y="2337683"/>
                    <a:ext cx="1477010" cy="35941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>
                      <a:spcAft>
                        <a:spcPts val="0"/>
                      </a:spcAft>
                    </a:pPr>
                    <a:r>
                      <a:rPr lang="ru-RU" sz="1000">
                        <a:effectLst/>
                        <a:latin typeface="Times New Roman"/>
                        <a:ea typeface="Times New Roman"/>
                      </a:rPr>
                      <a:t>Отдел сертификации</a:t>
                    </a:r>
                    <a:r>
                      <a:rPr lang="uz-Cyrl-UZ" sz="1000">
                        <a:effectLst/>
                        <a:latin typeface="Times New Roman"/>
                        <a:ea typeface="Times New Roman"/>
                      </a:rPr>
                      <a:t>*</a:t>
                    </a:r>
                    <a:endParaRPr lang="ru-RU" sz="1100">
                      <a:effectLst/>
                      <a:latin typeface="Times New Roman"/>
                      <a:ea typeface="Times New Roman"/>
                    </a:endParaRPr>
                  </a:p>
                </p:txBody>
              </p:sp>
              <p:sp>
                <p:nvSpPr>
                  <p:cNvPr id="47" name="Text Box 19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0606" y="2822713"/>
                    <a:ext cx="1477010" cy="52200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>
                      <a:spcAft>
                        <a:spcPts val="0"/>
                      </a:spcAft>
                    </a:pPr>
                    <a:r>
                      <a:rPr lang="ru-RU" sz="1000" dirty="0">
                        <a:effectLst/>
                        <a:latin typeface="Times New Roman"/>
                        <a:ea typeface="Times New Roman"/>
                      </a:rPr>
                      <a:t>Отдел испытаний и неразрушающего контроля</a:t>
                    </a:r>
                    <a:r>
                      <a:rPr lang="uz-Cyrl-UZ" sz="1000" dirty="0">
                        <a:effectLst/>
                        <a:latin typeface="Times New Roman"/>
                        <a:ea typeface="Times New Roman"/>
                      </a:rPr>
                      <a:t>*</a:t>
                    </a:r>
                    <a:endParaRPr lang="ru-RU" sz="1100" dirty="0">
                      <a:effectLst/>
                      <a:latin typeface="Times New Roman"/>
                      <a:ea typeface="Times New Roman"/>
                    </a:endParaRPr>
                  </a:p>
                </p:txBody>
              </p:sp>
              <p:cxnSp>
                <p:nvCxnSpPr>
                  <p:cNvPr id="48" name="AutoShape 19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49287" y="3148716"/>
                    <a:ext cx="104775" cy="63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49" name="Text Box 19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0350" y="3449226"/>
                    <a:ext cx="1477009" cy="53911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spAutoFit/>
                  </a:bodyPr>
                  <a:lstStyle/>
                  <a:p>
                    <a:pPr algn="ctr">
                      <a:spcAft>
                        <a:spcPts val="0"/>
                      </a:spcAft>
                    </a:pPr>
                    <a:r>
                      <a:rPr lang="ru-RU" sz="1000">
                        <a:effectLst/>
                        <a:latin typeface="Times New Roman"/>
                        <a:ea typeface="Times New Roman"/>
                      </a:rPr>
                      <a:t>Редакция журнала и издательство «Стандарт»</a:t>
                    </a:r>
                    <a:r>
                      <a:rPr lang="uz-Cyrl-UZ" sz="1000">
                        <a:effectLst/>
                        <a:latin typeface="Times New Roman"/>
                        <a:ea typeface="Times New Roman"/>
                      </a:rPr>
                      <a:t>*</a:t>
                    </a:r>
                    <a:endParaRPr lang="ru-RU" sz="1100">
                      <a:effectLst/>
                      <a:latin typeface="Times New Roman"/>
                      <a:ea typeface="Times New Roman"/>
                    </a:endParaRPr>
                  </a:p>
                </p:txBody>
              </p:sp>
              <p:grpSp>
                <p:nvGrpSpPr>
                  <p:cNvPr id="50" name="Группа 49"/>
                  <p:cNvGrpSpPr/>
                  <p:nvPr/>
                </p:nvGrpSpPr>
                <p:grpSpPr>
                  <a:xfrm>
                    <a:off x="0" y="0"/>
                    <a:ext cx="5851459" cy="4464180"/>
                    <a:chOff x="0" y="0"/>
                    <a:chExt cx="5851459" cy="4464180"/>
                  </a:xfrm>
                </p:grpSpPr>
                <p:cxnSp>
                  <p:nvCxnSpPr>
                    <p:cNvPr id="51" name="AutoShape 22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79228" y="2122998"/>
                      <a:ext cx="0" cy="43180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2" name="AutoShape 138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5168348" y="572494"/>
                      <a:ext cx="1906" cy="3891686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3" name="AutoShape 14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053301" y="333955"/>
                      <a:ext cx="0" cy="23241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4" name="Text Box 1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218110" y="0"/>
                      <a:ext cx="1701164" cy="34924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100">
                          <a:effectLst/>
                          <a:latin typeface="Times New Roman"/>
                          <a:ea typeface="Times New Roman"/>
                        </a:rPr>
                        <a:t>Директор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900">
                          <a:effectLst/>
                          <a:latin typeface="Times New Roman"/>
                          <a:ea typeface="Times New Roman"/>
                        </a:rPr>
                        <a:t>                              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sp>
                  <p:nvSpPr>
                    <p:cNvPr id="55" name="Text Box 1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50295" y="39746"/>
                      <a:ext cx="1701164" cy="26161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prstDash val="sysDot"/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100">
                          <a:effectLst/>
                          <a:latin typeface="Times New Roman"/>
                          <a:ea typeface="Times New Roman"/>
                        </a:rPr>
                        <a:t>Ученый совет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cxnSp>
                  <p:nvCxnSpPr>
                    <p:cNvPr id="56" name="AutoShape 14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904091" y="159026"/>
                      <a:ext cx="249555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7" name="AutoShape 147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850790" y="572494"/>
                      <a:ext cx="4312285" cy="63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8" name="Text Box 1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9254" y="882175"/>
                      <a:ext cx="1463039" cy="50990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Заместитель директора по стандартизации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cxnSp>
                  <p:nvCxnSpPr>
                    <p:cNvPr id="59" name="AutoShape 14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293705" y="572494"/>
                      <a:ext cx="635" cy="28638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60" name="AutoShape 15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608028" y="588396"/>
                      <a:ext cx="635" cy="28638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61" name="AutoShape 15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50790" y="572494"/>
                      <a:ext cx="0" cy="30226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62" name="Text Box 20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3351" y="1478238"/>
                      <a:ext cx="1464944" cy="65595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Научно-исследовательский отдел стандартизации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800">
                          <a:effectLst/>
                          <a:latin typeface="Times New Roman"/>
                          <a:ea typeface="Times New Roman"/>
                        </a:rPr>
                        <a:t>                                    (1 ед./*)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sp>
                  <p:nvSpPr>
                    <p:cNvPr id="63" name="Text Box 20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3351" y="2257032"/>
                      <a:ext cx="1464944" cy="6851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-10">
                          <a:effectLst/>
                          <a:latin typeface="Times New Roman"/>
                          <a:ea typeface="Times New Roman"/>
                        </a:rPr>
                        <a:t>Отдел координации технических комитетов, разработки и перевода стандартов</a:t>
                      </a:r>
                      <a:r>
                        <a:rPr lang="uz-Cyrl-UZ" sz="1000" spc="-10">
                          <a:effectLst/>
                          <a:latin typeface="Times New Roman"/>
                          <a:ea typeface="Times New Roman"/>
                        </a:rPr>
                        <a:t>*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sp>
                  <p:nvSpPr>
                    <p:cNvPr id="64" name="Text Box 20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1287" y="3050404"/>
                      <a:ext cx="1464944" cy="3930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Отдел экспертизы стандартов</a:t>
                      </a:r>
                      <a:r>
                        <a:rPr lang="uz-Cyrl-UZ" sz="1000"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sp>
                  <p:nvSpPr>
                    <p:cNvPr id="65" name="Text Box 20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1303" y="3579960"/>
                      <a:ext cx="1464944" cy="6851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spAutoFit/>
                    </a:bodyPr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pc="-20">
                          <a:effectLst/>
                          <a:latin typeface="Times New Roman"/>
                          <a:ea typeface="Times New Roman"/>
                        </a:rPr>
                        <a:t>Отдел реализации стандартов и маркетинговых исследований*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p:txBody>
                </p:sp>
                <p:cxnSp>
                  <p:nvCxnSpPr>
                    <p:cNvPr id="66" name="AutoShape 21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0" y="1184744"/>
                      <a:ext cx="104775" cy="63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67" name="AutoShape 21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952" y="1184603"/>
                      <a:ext cx="0" cy="274287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68" name="AutoShape 21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0" y="1749287"/>
                      <a:ext cx="104775" cy="63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69" name="AutoShape 21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952" y="3371353"/>
                      <a:ext cx="104775" cy="63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70" name="AutoShape 21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952" y="3919848"/>
                      <a:ext cx="104775" cy="63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  <p:sp>
              <p:nvSpPr>
                <p:cNvPr id="37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3601941" y="3943847"/>
                  <a:ext cx="1439545" cy="3594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Канцелярия</a:t>
                  </a: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*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38" name="Text Box 224"/>
                <p:cNvSpPr txBox="1">
                  <a:spLocks noChangeArrowheads="1"/>
                </p:cNvSpPr>
                <p:nvPr/>
              </p:nvSpPr>
              <p:spPr bwMode="auto">
                <a:xfrm>
                  <a:off x="3617844" y="2806810"/>
                  <a:ext cx="1439545" cy="50355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Группа по развитию и внедрению ИКТ*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  <a:p>
                  <a:pPr algn="r">
                    <a:spcAft>
                      <a:spcPts val="0"/>
                    </a:spcAft>
                  </a:pPr>
                  <a:r>
                    <a:rPr lang="uz-Cyrl-UZ" sz="100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100">
                    <a:effectLst/>
                    <a:latin typeface="Times New Roman"/>
                    <a:ea typeface="Times New Roman"/>
                  </a:endParaRPr>
                </a:p>
              </p:txBody>
            </p:sp>
          </p:grpSp>
        </p:grpSp>
        <p:cxnSp>
          <p:nvCxnSpPr>
            <p:cNvPr id="9" name="AutoShape 185"/>
            <p:cNvCxnSpPr>
              <a:cxnSpLocks noChangeShapeType="1"/>
            </p:cNvCxnSpPr>
            <p:nvPr/>
          </p:nvCxnSpPr>
          <p:spPr bwMode="auto">
            <a:xfrm>
              <a:off x="3522428" y="2519889"/>
              <a:ext cx="104775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Rectangle 9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181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СТРУКТУРА Научно-исследовательского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институт стандартизации, </a:t>
            </a:r>
          </a:p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сертификации и технического регулирования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4955499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683568" y="1556792"/>
            <a:ext cx="792088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100" dirty="0">
                <a:solidFill>
                  <a:srgbClr val="000080"/>
                </a:solidFill>
                <a:latin typeface="Times New Roman"/>
                <a:ea typeface="Times New Roman"/>
              </a:rPr>
              <a:t>ПРИЛОЖЕНИЕ № 3</a:t>
            </a:r>
            <a:br>
              <a:rPr lang="ru-RU" sz="1100" dirty="0">
                <a:solidFill>
                  <a:srgbClr val="000080"/>
                </a:solidFill>
                <a:latin typeface="Times New Roman"/>
                <a:ea typeface="Times New Roman"/>
              </a:rPr>
            </a:br>
            <a:r>
              <a:rPr lang="ru-RU" sz="1100" dirty="0">
                <a:solidFill>
                  <a:srgbClr val="000080"/>
                </a:solidFill>
                <a:latin typeface="Times New Roman"/>
                <a:ea typeface="Times New Roman"/>
              </a:rPr>
              <a:t>к </a:t>
            </a:r>
            <a:r>
              <a:rPr lang="ru-RU" sz="1100" dirty="0">
                <a:solidFill>
                  <a:srgbClr val="008080"/>
                </a:solidFill>
                <a:latin typeface="Times New Roman"/>
                <a:ea typeface="Times New Roman"/>
              </a:rPr>
              <a:t>постановлению</a:t>
            </a:r>
            <a:r>
              <a:rPr lang="ru-RU" sz="1100" dirty="0">
                <a:solidFill>
                  <a:srgbClr val="000080"/>
                </a:solidFill>
                <a:latin typeface="Times New Roman"/>
                <a:ea typeface="Times New Roman"/>
              </a:rPr>
              <a:t> Кабинета Министров от 14 марта 2019 года № 220</a:t>
            </a:r>
            <a:endParaRPr lang="ru-RU" sz="1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cap="all" dirty="0">
                <a:solidFill>
                  <a:srgbClr val="000080"/>
                </a:solidFill>
                <a:latin typeface="Times New Roman"/>
                <a:ea typeface="Times New Roman"/>
              </a:rPr>
              <a:t>Положение</a:t>
            </a:r>
            <a:endParaRPr lang="ru-RU" sz="1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solidFill>
                  <a:srgbClr val="000080"/>
                </a:solidFill>
                <a:latin typeface="Times New Roman"/>
                <a:ea typeface="Times New Roman"/>
              </a:rPr>
              <a:t>о порядке принятия и применения в республике международных, межгосударственных, региональных </a:t>
            </a:r>
            <a:r>
              <a:rPr lang="ru-RU" sz="1200" b="1" dirty="0" smtClean="0">
                <a:solidFill>
                  <a:srgbClr val="000080"/>
                </a:solidFill>
                <a:latin typeface="Times New Roman"/>
                <a:ea typeface="Times New Roman"/>
              </a:rPr>
              <a:t>нормативных документов в области метрологии </a:t>
            </a:r>
            <a:r>
              <a:rPr lang="ru-RU" sz="1200" b="1" dirty="0">
                <a:solidFill>
                  <a:srgbClr val="000080"/>
                </a:solidFill>
                <a:latin typeface="Times New Roman"/>
                <a:ea typeface="Times New Roman"/>
              </a:rPr>
              <a:t>зарубежных стран </a:t>
            </a:r>
            <a:endParaRPr lang="ru-RU" sz="12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200" b="1" dirty="0">
                <a:solidFill>
                  <a:srgbClr val="000080"/>
                </a:solidFill>
                <a:latin typeface="Times New Roman"/>
                <a:ea typeface="Times New Roman"/>
              </a:rPr>
              <a:t>Глава 1. Общие положения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1. Настоящее Положение определяет порядок принятия и применения в Республики Узбекистан международных, межгосударственных, региональных стандартов и стандартов зарубежных стран (далее — Стандарты).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2. В настоящем Положении используются следующие основные понятия: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международный стандарт — стандарт, принятый в рамках Международной организации в области стандартизации;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региональный или межгосударственный стандарт — стандарт, принятый в рамках Региональной организации в области стандартизации;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стандарт зарубежной страны — стандарт, принятый уполномоченным органом по стандартизации зарубежного государства;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заинтересованная сторона — органы государственного и хозяйственного управления и иные организации, производящие или потребляющие соответствующие виды продукции (услуг), заинтересованные в принятии и (или) применении Стандартов.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3. Основанием для принятия Стандартов может служить: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планы, программы и мероприятия по принятию Стандартов, разработанные в целях реализации поручений Правительства Республики Узбекистан;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ежегодная Программа республиканской стандартизации, утверждаемая Агентством «</a:t>
            </a:r>
            <a:r>
              <a:rPr lang="ru-RU" sz="120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»;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планы работ технических комитетов по стандартизации;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заявки (обращения) в Агентство «</a:t>
            </a:r>
            <a:r>
              <a:rPr lang="ru-RU" sz="120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» заинтересованных сторон.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Принятия в республике международных, межгосударственных, региональных стандартов и стандартов зарубежных стран осуществляется по схеме согласно </a:t>
            </a:r>
            <a:r>
              <a:rPr lang="ru-RU" sz="1200" dirty="0">
                <a:solidFill>
                  <a:srgbClr val="008080"/>
                </a:solidFill>
                <a:latin typeface="Times New Roman"/>
                <a:ea typeface="Times New Roman"/>
              </a:rPr>
              <a:t>приложению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 к настоящему Положению. </a:t>
            </a:r>
            <a:endParaRPr lang="ru-RU" sz="1200" dirty="0">
              <a:latin typeface="Times New Roman"/>
              <a:ea typeface="Times New Roman"/>
            </a:endParaRPr>
          </a:p>
          <a:p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4. Перевод Стандартов на государственный язык обеспечивается заинтересованной стороной. 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607070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323528" y="1775713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>
                <a:solidFill>
                  <a:srgbClr val="000080"/>
                </a:solidFill>
                <a:latin typeface="Times New Roman"/>
                <a:ea typeface="Times New Roman"/>
              </a:rPr>
              <a:t>Глава 2. Принятие международных стандартов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5. Международные стандарты принимаются в виде государственных стандартов Республики Узбекистан на государственном языке и на одном из языков оригинала.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6. Принятие международных стандартов в республике осуществляется в виде государственных стандартов Республики Узбекистан: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идентичных к международным стандартам, обозначаемых аббревиатурой IDT;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модифицированных по отношению к международным стандартам, обозначаемых аббревиатурой MOD;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неэквивалентных по отношению к международным стандартам, обозначаемых аббревиатурой NEQ.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7. Работы по подготовке к принятию международных стандартов в качестве государственных стандартов Республики Узбекистан осуществляется техническими комитетами по стандартизации, в случае их отсутствия — Научно-исследовательским институтом стандартизации, сертификации и технического регулирования при Агентстве «</a:t>
            </a:r>
            <a:r>
              <a:rPr lang="ru-RU" sz="1200" dirty="0" err="1">
                <a:solidFill>
                  <a:srgbClr val="000000"/>
                </a:solidFill>
                <a:latin typeface="Times New Roman"/>
                <a:ea typeface="Times New Roman"/>
              </a:rPr>
              <a:t>Узстандарт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» (далее — Институт) на договорной основе.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8. При наличии в принимаемом международном стандарте ссылок на другие международные стандарты, которые не приняты в качестве государственных стандартов Республики Узбекистан, необходимо провести работы по их одновременному принятию.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9. При проведении работ по одновременному принятию отсылочных международных стандартов необходимо учитывать их значимость, принимая в первую очередь отсылочные международные стандарты, которые тесно взаимосвязаны с принимаемым международным стандартом и обеспечивают выполнение его требований.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10. Государственный стандарт Республики Узбекистан является идентичным международному при следующих условиях: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государственный стандарт Республики Узбекистан идентичен по техническому содержанию, структуре и изложению;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государственный стандарт Республики Узбекистан идентичен по техническому содержанию, однако, в него могут быть внесены редакционные изменения. 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11. При принятии государственного стандарта Республики Узбекистан, идентичному международному стандарту, идентификационный номер международного стандарта сохраняется с указанием номера, идентичного международному стандарту на титульном листе.</a:t>
            </a:r>
            <a:endParaRPr lang="ru-RU" sz="1200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Например</a:t>
            </a:r>
            <a:r>
              <a:rPr lang="en-US" sz="12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1200" dirty="0" err="1">
                <a:solidFill>
                  <a:srgbClr val="000000"/>
                </a:solidFill>
                <a:latin typeface="Times New Roman"/>
                <a:ea typeface="Times New Roman"/>
              </a:rPr>
              <a:t>O‘z</a:t>
            </a:r>
            <a:r>
              <a:rPr lang="en-US" sz="1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Times New Roman"/>
                <a:ea typeface="Times New Roman"/>
              </a:rPr>
              <a:t>DSt</a:t>
            </a:r>
            <a:r>
              <a:rPr lang="en-US" sz="1200" dirty="0">
                <a:solidFill>
                  <a:srgbClr val="000000"/>
                </a:solidFill>
                <a:latin typeface="Times New Roman"/>
                <a:ea typeface="Times New Roman"/>
              </a:rPr>
              <a:t> ISO 5524:2017 (ISO 5524:1991, IDT</a:t>
            </a:r>
            <a:r>
              <a:rPr lang="en-US" sz="1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  <a:endParaRPr lang="ru-RU" sz="1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39995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-27384"/>
            <a:ext cx="9144000" cy="1571612"/>
          </a:xfrm>
          <a:prstGeom prst="rect">
            <a:avLst/>
          </a:prstGeom>
          <a:gradFill flip="none" rotWithShape="1">
            <a:gsLst>
              <a:gs pos="54000">
                <a:schemeClr val="bg1"/>
              </a:gs>
              <a:gs pos="2000">
                <a:srgbClr val="79FFB6"/>
              </a:gs>
              <a:gs pos="70000">
                <a:srgbClr val="A7DBFF"/>
              </a:gs>
            </a:gsLst>
            <a:lin ang="16200000" scaled="0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905"/>
              <a:solidFill>
                <a:schemeClr val="accent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Агентство «УЗСТАНДАРТ»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Узбекское агентство стандартизации,</a:t>
            </a:r>
            <a:b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метрологии и сертификации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1" y="304940"/>
            <a:ext cx="1380120" cy="95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95536" y="1700808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000080"/>
                </a:solidFill>
                <a:latin typeface="Times New Roman"/>
                <a:ea typeface="Times New Roman"/>
              </a:rPr>
              <a:t>Глава 3. Принятие региональных или межгосударственных стандартов </a:t>
            </a:r>
            <a:endParaRPr lang="ru-RU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16. Принятие региональных стандартов в республике осуществляется путем прямого принятия с сохранением идентификационного номера стандарта на государственном языке и на одном из языков оригинала.</a:t>
            </a:r>
            <a:endParaRPr lang="ru-RU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17. Стандарты, принимаемые в рамках Межгосударственного совета по стандартизации, метрологии и сертификации стран — участников Содружества Независимых Государств (МГС) принимаются в соответствии с правилами проведения работ по стандартизации МГС. </a:t>
            </a:r>
            <a:endParaRPr lang="ru-RU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18. При наличии в принимаемом региональном или межгосударственном стандарте ссылок на другие международные, региональные или межгосударственные стандарты, которые не приняты в республике, необходимо провести работы по их одновременному принятию. </a:t>
            </a:r>
            <a:endParaRPr lang="ru-RU" dirty="0">
              <a:latin typeface="Times New Roman"/>
              <a:ea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19. При проведении работ по одновременному принятию отсылочных международных, региональных или межгосударственных стандартов необходимо учитывать их значимость, принимая в первую очередь ссылочные стандарты, которые тесно взаимосвязаны с принимаемым региональным или межгосударственным стандартом и обеспечивают выполнение его требований.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9666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1829</TotalTime>
  <Words>1690</Words>
  <Application>Microsoft Office PowerPoint</Application>
  <PresentationFormat>Экран (4:3)</PresentationFormat>
  <Paragraphs>325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РЕСПУБЛИКИ УЗБЕКИСТАН                        «О  МЕТРОЛОГИИ» (                                 (28 декабря 1993 г.,  № 1004-XII)</dc:title>
  <dc:creator>Администратор</dc:creator>
  <cp:lastModifiedBy>Radik</cp:lastModifiedBy>
  <cp:revision>150</cp:revision>
  <dcterms:created xsi:type="dcterms:W3CDTF">2017-02-25T08:43:21Z</dcterms:created>
  <dcterms:modified xsi:type="dcterms:W3CDTF">2019-05-22T05:01:22Z</dcterms:modified>
</cp:coreProperties>
</file>