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8" r:id="rId10"/>
    <p:sldId id="270" r:id="rId11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F89"/>
    <a:srgbClr val="FB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10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695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1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25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30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267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58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41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105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0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44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F825-C634-4FDE-98DC-C318965E30C7}" type="datetimeFigureOut">
              <a:rPr lang="ru-RU" smtClean="0"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FAB48-A7F8-46B6-9779-A01D48932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2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3E7BF2-E926-4859-8ADD-6827E3A95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9837" y="2274986"/>
            <a:ext cx="8574623" cy="261619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Сравнительный анализ структур региональных организаций по аккредитации и предложения по созданию Региональной организации (ассоциации) по аккредитации 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72F4589-37EC-4DE1-A3E3-44F42DD38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7240" y="571320"/>
            <a:ext cx="5767137" cy="13956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ФЕДЕРАЛЬНОЕ АВТОНОМНОЕ УЧРЕЖДЕНИЕ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НАЦИОНАЛЬНЫЙ ИНСТИТУТ АККРЕДИТАЦИИ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B6B5102-5BAB-44F4-965E-50C526109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15" y="379723"/>
            <a:ext cx="4097957" cy="17788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6840" y="5709177"/>
            <a:ext cx="9403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Научный сотрудник ФАУ НИА – Алексей Николаевич Мельяченков</a:t>
            </a:r>
          </a:p>
        </p:txBody>
      </p:sp>
    </p:spTree>
    <p:extLst>
      <p:ext uri="{BB962C8B-B14F-4D97-AF65-F5344CB8AC3E}">
        <p14:creationId xmlns:p14="http://schemas.microsoft.com/office/powerpoint/2010/main" val="141514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C07152-A0AF-4607-B7B5-E612FE981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24" y="614757"/>
            <a:ext cx="10137763" cy="56031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Вопросы?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80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A0F4A-0384-4ABF-83EC-66F5D18C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188" y="136858"/>
            <a:ext cx="10534839" cy="201467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Требования, предъявляемые к региональной группе со стороны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IAF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ILAC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изложены в документе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IAF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ILAC 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1:01/2018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IAF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ILAC Multi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Lateral Mutual Recognition Arrangements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Arrangements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and Procedures for Evaluation of a Regional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03" y="2833286"/>
            <a:ext cx="2077283" cy="98740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295" y="2608088"/>
            <a:ext cx="2061542" cy="11353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729" y="2792101"/>
            <a:ext cx="2061542" cy="12494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50" y="2360119"/>
            <a:ext cx="2034351" cy="16531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837" y="2201387"/>
            <a:ext cx="2049745" cy="2049745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257730"/>
              </p:ext>
            </p:extLst>
          </p:nvPr>
        </p:nvGraphicFramePr>
        <p:xfrm>
          <a:off x="1107103" y="4201250"/>
          <a:ext cx="10395926" cy="2253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9047"/>
                <a:gridCol w="2079047"/>
                <a:gridCol w="2079047"/>
                <a:gridCol w="2079047"/>
                <a:gridCol w="2079738"/>
              </a:tblGrid>
              <a:tr h="2253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полноправных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ассоциированный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аффилированных 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полноправных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 ассоциированных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аффилированные в настоящее время отсутствуют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подписантов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MRA</a:t>
                      </a:r>
                      <a:endParaRPr lang="ru-RU" sz="14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полноправных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ассоциированных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аффилированных</a:t>
                      </a:r>
                      <a:endParaRPr lang="ru-RU" sz="14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подписанты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MRA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настоящее время отсутствуют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обычных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ассоциированные в настоящее время отсутствуют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аффилированных</a:t>
                      </a: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полноправных 4 ассоциированных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аффилированных</a:t>
                      </a:r>
                      <a:endParaRPr lang="ru-RU" sz="14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77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DF2773-24D4-4F55-B531-4005B2EDF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2" y="1"/>
            <a:ext cx="11646568" cy="76772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Типовая структура региональной организации по аккредитации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B346D059-7F5A-4657-BBB3-78AF9AEA2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857329"/>
              </p:ext>
            </p:extLst>
          </p:nvPr>
        </p:nvGraphicFramePr>
        <p:xfrm>
          <a:off x="121920" y="743797"/>
          <a:ext cx="11932920" cy="5764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2920">
                  <a:extLst>
                    <a:ext uri="{9D8B030D-6E8A-4147-A177-3AD203B41FA5}">
                      <a16:colId xmlns:a16="http://schemas.microsoft.com/office/drawing/2014/main" xmlns="" val="1819991547"/>
                    </a:ext>
                  </a:extLst>
                </a:gridCol>
              </a:tblGrid>
              <a:tr h="5764579"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07686539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155141" y="1116106"/>
            <a:ext cx="3227294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Высший орган управления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82435" y="3002902"/>
            <a:ext cx="3361765" cy="779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02659" y="4491318"/>
            <a:ext cx="3200400" cy="1102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Управляющий орган Договорённости о взаимном признании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55141" y="2259106"/>
            <a:ext cx="3227294" cy="591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Оперативный орган управления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2659" y="5593976"/>
            <a:ext cx="3200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Орган оперативного управления  Договорённостью о взаимном признании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60285" y="4074459"/>
            <a:ext cx="2837329" cy="1519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23125" y="4253890"/>
            <a:ext cx="27432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57417" y="4448048"/>
            <a:ext cx="2842519" cy="16388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Профильные рабочие органы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702859" y="4074459"/>
            <a:ext cx="529186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68788" y="2850776"/>
            <a:ext cx="0" cy="12236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768788" y="3462617"/>
            <a:ext cx="161364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994725" y="4074459"/>
            <a:ext cx="0" cy="4168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6" idx="0"/>
          </p:cNvCxnSpPr>
          <p:nvPr/>
        </p:nvCxnSpPr>
        <p:spPr>
          <a:xfrm>
            <a:off x="2702859" y="4074459"/>
            <a:ext cx="0" cy="4168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4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F6B141-FA1C-4633-8D95-F515B0315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927" y="303467"/>
            <a:ext cx="10158340" cy="175259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цели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3DD7D43E-84FA-4033-88EA-F067B7FE715E}"/>
              </a:ext>
            </a:extLst>
          </p:cNvPr>
          <p:cNvCxnSpPr/>
          <p:nvPr/>
        </p:nvCxnSpPr>
        <p:spPr>
          <a:xfrm flipV="1">
            <a:off x="6096000" y="3994487"/>
            <a:ext cx="0" cy="84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452283" y="2136339"/>
            <a:ext cx="9998984" cy="3901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содействие развитию торгово-экономического сотрудничества в регионе;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обеспечение инструмента международного признания для органов по аккредитации стран региона;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создание условий для профессионального взаимодействия участников национальных систем аккредитации стран региона.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102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945DC3-BA50-456C-B9A7-4069B0576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4" y="57395"/>
            <a:ext cx="10018713" cy="1494941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задачи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443" y="1552336"/>
            <a:ext cx="1141353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создание и поддержание эффективного механизма взаимного признания аккредитации в регионе, способствующего снятию барьеров в региональной торговле;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создание ориентированной на конечного пользователя системы подтверждения «в режиме реального времени» документов об оценке соответствия, выданных органами по оценке соответствия стран региона;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обеспечение доверия к системам качества стран-участниц РОА путём проведения взаимных сравнительных оценок, в том числе в целях соглашений о взаимном признании аккредитации и/или результатов оценки соответствия, действующих в рамках региональных интеграционных процессов ЕАЭС и СНГ;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5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23FF44-85A0-46C2-9C7A-D6231F531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660" y="113169"/>
            <a:ext cx="10018713" cy="97595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задачи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DE5181-086E-4989-97E4-EC37D81BA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70" y="1297576"/>
            <a:ext cx="10748759" cy="456329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оказание аналитической, экспертной и консультативной поддержки деятельности регуляторов в сфере аккредитации и оценки соответствия стран региона;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мер, направленных на гармонизацию процессов аккредитации и оценки соответствия в регионе, в том числе путём разработки и публикации соответствующих руководств и рекомендаций;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получение и сохранение статуса регионального объединения-подписанта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IAF MLA </a:t>
            </a: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ILAC MRA</a:t>
            </a: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продвижение общих интересов национальных систем аккредитации стран региона в международных организациях по аккредитации, оценке соответствия и метрологии;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189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9E1886-BD87-4D9A-B04D-A0446E1A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809" y="108283"/>
            <a:ext cx="10018713" cy="127133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задачи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5D5DB0-30D6-4FDF-B8AB-EF0FE921E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1400537"/>
            <a:ext cx="11032433" cy="410110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содействие участию органов по оценке соответствия в единых программах проверки квалификации;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тематических площадок, в том числе виртуальных, для обеспечения устойчивого диалога представителей профессиональных сообществ в сфере аккредитации стран региона;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изучение потребностей конечных потребителей услуг аккредитации и оценки соответствия в странах региона;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организация работы, направленной на совершенствование услуг в области аккредитации в странах региона.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60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587C4B-C601-4932-A3E6-1B4647225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260" y="282610"/>
            <a:ext cx="10018713" cy="144724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структура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28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29953" y="2043953"/>
            <a:ext cx="3818965" cy="6051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Генеральная Ассамблея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29953" y="2649071"/>
            <a:ext cx="3818965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РОА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43047" y="3442447"/>
            <a:ext cx="2891118" cy="564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37130" y="4598894"/>
            <a:ext cx="2106706" cy="164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договорённости о взаимном признании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42447" y="4598894"/>
            <a:ext cx="1748118" cy="164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Комитет по лабораториям, органам инспекции, провайдерам ПК и </a:t>
            </a:r>
            <a:r>
              <a:rPr lang="en-US" dirty="0" smtClean="0"/>
              <a:t>RMP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11588" y="4598894"/>
            <a:ext cx="1667436" cy="164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Комитет по органам по сертификации, </a:t>
            </a:r>
            <a:r>
              <a:rPr lang="ru-RU" dirty="0" err="1" smtClean="0"/>
              <a:t>валидации</a:t>
            </a:r>
            <a:r>
              <a:rPr lang="ru-RU" dirty="0" smtClean="0"/>
              <a:t> и верификации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26941" y="4598894"/>
            <a:ext cx="1721224" cy="164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Комитет по обучению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009529" y="4598894"/>
            <a:ext cx="1761565" cy="164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Комитет по рекламе и связям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290483" y="4383741"/>
            <a:ext cx="7651376" cy="268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239435" y="3724835"/>
            <a:ext cx="199913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0" idx="0"/>
          </p:cNvCxnSpPr>
          <p:nvPr/>
        </p:nvCxnSpPr>
        <p:spPr>
          <a:xfrm>
            <a:off x="2290483" y="4424082"/>
            <a:ext cx="0" cy="1748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316506" y="4424082"/>
            <a:ext cx="0" cy="1748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145306" y="4424082"/>
            <a:ext cx="0" cy="1748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7987553" y="4397188"/>
            <a:ext cx="0" cy="2017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9941858" y="4383741"/>
            <a:ext cx="1" cy="2151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239435" y="3334871"/>
            <a:ext cx="0" cy="10757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66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3F7B15-AFC2-4EF9-BE14-949E80A0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" y="144782"/>
            <a:ext cx="11948160" cy="173780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по созданию Региональной организации (ассоциации) по аккредитации: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 секретариата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101A51-0C5E-4B61-B2EC-F73649B7F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2" y="1882588"/>
            <a:ext cx="11721465" cy="47334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систематизация и архивное хранение документов, включая реестры;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проведения голосований, в том числе дистанционных;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организация подготовки мероприятий РОА,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заседаний ГА РОА;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ведение учёта расходования финансовых средств и вопросов бюджетирования;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контактов между членами РОА и информирование их по вопросам деятельности РОА;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поддержание контактов с другими организациями, подготовка ответов на запросы организаций и частных лиц;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организация поддержания в актуальном состоянии сайта РОА;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обеспечения взаимодействия с подрядчиками (при необходимости).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71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584</Words>
  <Application>Microsoft Office PowerPoint</Application>
  <PresentationFormat>Широкоэкранный</PresentationFormat>
  <Paragraphs>65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Сравнительный анализ структур региональных организаций по аккредитации и предложения по созданию Региональной организации (ассоциации) по аккредитации  </vt:lpstr>
      <vt:lpstr>Требования, предъявляемые к региональной группе со стороны IAF/ILAC, изложены в документе  IAF/ILAC A1:01/2018 IAF/ILAC Multi-Lateral Mutual Recognition Arrangements (Arrangements): Requirements and Procedures for Evaluation of a Regional Group</vt:lpstr>
      <vt:lpstr>Типовая структура региональной организации по аккредитации</vt:lpstr>
      <vt:lpstr>Предложения по созданию Региональной организации (ассоциации) по аккредитации: цели</vt:lpstr>
      <vt:lpstr>Предложения по созданию Региональной организации (ассоциации) по аккредитации: задачи</vt:lpstr>
      <vt:lpstr> Предложения по созданию Региональной организации (ассоциации) по аккредитации: задачи</vt:lpstr>
      <vt:lpstr> Предложения по созданию Региональной организации (ассоциации) по аккредитации: задачи</vt:lpstr>
      <vt:lpstr>Предложения по созданию Региональной организации (ассоциации) по аккредитации: структура</vt:lpstr>
      <vt:lpstr>Предложения по созданию Региональной организации (ассоциации) по аккредитации:  функции секретариата</vt:lpstr>
      <vt:lpstr>Спасибо за внимание!   Вопросы?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72</cp:revision>
  <cp:lastPrinted>2018-10-24T11:59:14Z</cp:lastPrinted>
  <dcterms:created xsi:type="dcterms:W3CDTF">2018-10-23T07:25:46Z</dcterms:created>
  <dcterms:modified xsi:type="dcterms:W3CDTF">2019-04-26T13:05:40Z</dcterms:modified>
</cp:coreProperties>
</file>