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32" r:id="rId2"/>
    <p:sldId id="463" r:id="rId3"/>
    <p:sldId id="464" r:id="rId4"/>
    <p:sldId id="462" r:id="rId5"/>
    <p:sldId id="465" r:id="rId6"/>
    <p:sldId id="466" r:id="rId7"/>
    <p:sldId id="467" r:id="rId8"/>
    <p:sldId id="468" r:id="rId9"/>
    <p:sldId id="469" r:id="rId10"/>
    <p:sldId id="471" r:id="rId11"/>
    <p:sldId id="472" r:id="rId12"/>
    <p:sldId id="473" r:id="rId13"/>
    <p:sldId id="470" r:id="rId14"/>
    <p:sldId id="474" r:id="rId15"/>
    <p:sldId id="461" r:id="rId16"/>
    <p:sldId id="475" r:id="rId17"/>
    <p:sldId id="477" r:id="rId18"/>
    <p:sldId id="476" r:id="rId19"/>
    <p:sldId id="271" r:id="rId20"/>
  </p:sldIdLst>
  <p:sldSz cx="9144000" cy="6858000" type="screen4x3"/>
  <p:notesSz cx="6669088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9EE7294-EDE4-4389-946B-3BB12F4ADB22}">
          <p14:sldIdLst>
            <p14:sldId id="432"/>
            <p14:sldId id="463"/>
            <p14:sldId id="464"/>
            <p14:sldId id="462"/>
            <p14:sldId id="465"/>
            <p14:sldId id="466"/>
            <p14:sldId id="467"/>
            <p14:sldId id="468"/>
            <p14:sldId id="469"/>
            <p14:sldId id="471"/>
            <p14:sldId id="472"/>
            <p14:sldId id="473"/>
            <p14:sldId id="470"/>
            <p14:sldId id="474"/>
            <p14:sldId id="461"/>
            <p14:sldId id="475"/>
            <p14:sldId id="477"/>
            <p14:sldId id="476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3399"/>
    <a:srgbClr val="F2D78A"/>
    <a:srgbClr val="FDF9ED"/>
    <a:srgbClr val="00359E"/>
    <a:srgbClr val="DEE5EE"/>
    <a:srgbClr val="FDF7ED"/>
    <a:srgbClr val="F7FDDB"/>
    <a:srgbClr val="BE0602"/>
    <a:srgbClr val="FFF2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93" autoAdjust="0"/>
    <p:restoredTop sz="88968" autoAdjust="0"/>
  </p:normalViewPr>
  <p:slideViewPr>
    <p:cSldViewPr>
      <p:cViewPr>
        <p:scale>
          <a:sx n="64" d="100"/>
          <a:sy n="64" d="100"/>
        </p:scale>
        <p:origin x="-1752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5" d="100"/>
        <a:sy n="75" d="100"/>
      </p:scale>
      <p:origin x="0" y="151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90616" cy="493397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6906" y="1"/>
            <a:ext cx="2890616" cy="493397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r">
              <a:defRPr sz="1200"/>
            </a:lvl1pPr>
          </a:lstStyle>
          <a:p>
            <a:fld id="{F9FC8088-C3F1-4016-B3C5-030C4EE87009}" type="datetimeFigureOut">
              <a:rPr lang="ru-RU" smtClean="0"/>
              <a:t>01.05.2019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7691"/>
            <a:ext cx="2890616" cy="493396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6906" y="9377691"/>
            <a:ext cx="2890616" cy="493396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r">
              <a:defRPr sz="1200"/>
            </a:lvl1pPr>
          </a:lstStyle>
          <a:p>
            <a:fld id="{F21E9CAD-5AE5-4E76-8FC0-F9F6C093C1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0032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89938" cy="493633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2"/>
            <a:ext cx="2889938" cy="493633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r">
              <a:defRPr sz="1200"/>
            </a:lvl1pPr>
          </a:lstStyle>
          <a:p>
            <a:fld id="{B185CFCC-6BDE-4FF1-8AA5-24CCEDC81638}" type="datetimeFigureOut">
              <a:rPr lang="ru-RU" smtClean="0"/>
              <a:t>01.05.2019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68363" y="741363"/>
            <a:ext cx="4932362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53" tIns="45277" rIns="90553" bIns="4527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689516"/>
            <a:ext cx="5335270" cy="4442698"/>
          </a:xfrm>
          <a:prstGeom prst="rect">
            <a:avLst/>
          </a:prstGeom>
        </p:spPr>
        <p:txBody>
          <a:bodyPr vert="horz" lIns="90553" tIns="45277" rIns="90553" bIns="4527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889938" cy="493633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377319"/>
            <a:ext cx="2889938" cy="493633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r">
              <a:defRPr sz="1200"/>
            </a:lvl1pPr>
          </a:lstStyle>
          <a:p>
            <a:fld id="{78EB053C-B7E3-4065-AEAA-6B72EEDE6A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01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qc.lv/userfiles/File/regulation%20765%202008%20EU.pdf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Регламент N 765/2008 Европейского парламента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и Совета Европейского Союза Устанавливающий требования к аккредитации и надзору в отношении продукции, размещаемой на рынке ЕС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41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настоящее время существуют следующие технические комитеты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3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Исполнительный комитет является органом в рамках ЕА, который обеспечивает обработку стратегической, управленческой и оперативной деятельности, а также технической деятельности в соответствии с политикой ЕА. Тем не менее, согласно Правилам процедуры ЕА большинство задач и обязанностей, возложенных на Исполнительный комитет, связаны с управленческими, руководящими и финансовыми аспектами.  </a:t>
            </a:r>
          </a:p>
          <a:p>
            <a:r>
              <a:rPr lang="ru-RU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Однако в настоящее время Исполнительный комитет в основном сосредоточен на технической деятельности главным образом из-за состава Исполнительного комитета, поскольку руководители технических комитетов в целом проявляют больший интерес к техническим вопросам. С другой стороны, трудно привлечь большее количество высших руководящих  должностных лиц (более опытных и сосредоточенных на вопросах управления и финансовых аспектах) из НАО, заинтересованных в той или иной должности в Исполнительном комитете, если большинство мест отводится руководителям комитетов. </a:t>
            </a:r>
          </a:p>
          <a:p>
            <a:r>
              <a:rPr lang="ru-RU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нынешней ситуации наблюдается несоответствие между задачами и обязанностями, возложенными на Исполнительный комитет в рамках Правил процедуры ЕА, профессиональным профилем предыдущих членов и фактическим временем и усилиями, выделяемыми как на технические, так и на управленческие темы в ходе заседаний Исполнительного комитета.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71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связи с вышеизложенными аргументами Стратегическая группа ЕА, которая определила стратегию 2025 года, рекомендовала следующее действия: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Соответственно, предлагаются следующие задачи: 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 Исполнительного совета для выполнения управленческих функций, возложенных в настоящее время на Исполнительный комитет, корректируя его состав и состав членов с учетом такого рода обязанностей;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 Совета по техническому управлению, который будет конкретно руководить решением технических вопросов с большей целенаправленностью, глубиной и временем.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117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надлежащего охвата стратегической, управленческой, технической и оперативной деятельности рекомендуется следующая структура: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Исполнительный совет: стратегические, финансовые вопросы и вопросы управления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Совет по техническому управлению: технические вопросы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Исполнительный секретарь /Секретариат: оперативные вопросы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Стратегия до 2025 года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6636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510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Структура ЕА изложена в Уставе </a:t>
            </a:r>
            <a:r>
              <a:rPr lang="en-US" dirty="0" smtClean="0"/>
              <a:t>EA</a:t>
            </a:r>
            <a:r>
              <a:rPr lang="ru-RU" dirty="0" smtClean="0"/>
              <a:t> и в правилах процедуры ЕА-1/17. 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Структура должна позволять EA достигнуть целей и выполнить определенные задачи.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679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Структура ЕА не менялась последние 20 лет и состоит из следующих элементов:</a:t>
            </a:r>
          </a:p>
          <a:p>
            <a:pPr lvl="0"/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Генеральная Ассамблея (GA)</a:t>
            </a:r>
          </a:p>
          <a:p>
            <a:pPr lvl="0"/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Исполнительный комитет (ЕХ)</a:t>
            </a:r>
          </a:p>
          <a:p>
            <a:pPr lvl="0"/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Комитет по финансовому контролю (FOC)</a:t>
            </a:r>
          </a:p>
          <a:p>
            <a:pPr lvl="0"/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Совет по многосторонним соглашениям (MAC)</a:t>
            </a:r>
          </a:p>
          <a:p>
            <a:pPr lvl="0"/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технических комитета (горизонтальной гармонизации (HHC), сертификационный (CC), инспекционный (IC), лабораторный (LC) и Комитет по публикациям и коммуникациям (CPC)</a:t>
            </a:r>
          </a:p>
          <a:p>
            <a:pPr lvl="0"/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Секретариат ЕА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663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670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Задачи и обязанности Генеральной Ассамблеи ЕА описаны в Уставе и Правилах процедуры.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Генеральная Ассамблея несет ответственность за все вопросы, содержащиеся в Уставе Ассоциации, в том числе: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557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этих целей Исполнительный комитет: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329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Обеспечивает, чтобы предложения, отчёты и т. д. представлялись Генеральной Ассамблее скоординированным,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транспарентным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всеобъемлющим образом. Такие отчёты Совета по многосторонним соглашениям и Комитета по финансовому контролю представляются непосредственно этими органами;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269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сновные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функции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секретариата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EFTA –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Европейская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ассоциация </a:t>
            </a:r>
            <a:r>
              <a:rPr lang="ru-RU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свободной торговли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447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июне 2014 года ЕА наняла исполнительного секретаря с целью передачи оперативной деятельности от исполнительного комитета, в частности от председателя/заместителя председателя ЕА, в секретариат.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B053C-B7E3-4065-AEAA-6B72EEDE6AA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613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248E-3A69-4898-AA22-3B920DA7D1BC}" type="datetime1">
              <a:rPr lang="ru-RU" smtClean="0"/>
              <a:t>01.05.2019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48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99A09-4BAF-4694-9E08-018E0EE6E971}" type="datetime1">
              <a:rPr lang="ru-RU" smtClean="0"/>
              <a:t>01.05.2019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63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E714C-5588-49DC-89BB-B6480727CFC5}" type="datetime1">
              <a:rPr lang="ru-RU" smtClean="0"/>
              <a:t>01.05.2019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605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58CA0-C5A5-4714-A450-605C83E50288}" type="datetime1">
              <a:rPr lang="ru-RU" smtClean="0"/>
              <a:t>01.05.2019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185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C035-78F6-4FDE-8039-A084B5DD2492}" type="datetime1">
              <a:rPr lang="ru-RU" smtClean="0"/>
              <a:t>01.05.2019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17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90EBF-A186-49A6-A814-356E264A3E7C}" type="datetime1">
              <a:rPr lang="ru-RU" smtClean="0"/>
              <a:t>01.05.2019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84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59EE1-A64A-47AA-852E-EB5E77D79393}" type="datetime1">
              <a:rPr lang="ru-RU" smtClean="0"/>
              <a:t>01.05.2019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296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FEA-6CF9-4648-BC88-E980C029942C}" type="datetime1">
              <a:rPr lang="ru-RU" smtClean="0"/>
              <a:t>01.05.2019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07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3721A-CC9A-4DC6-AD49-92FED57FE465}" type="datetime1">
              <a:rPr lang="ru-RU" smtClean="0"/>
              <a:t>01.05.2019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6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4B73-CC9D-435F-B682-E74285F270EE}" type="datetime1">
              <a:rPr lang="ru-RU" smtClean="0"/>
              <a:t>01.05.2019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276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4C83-744A-4FE8-8210-DC1337691CFB}" type="datetime1">
              <a:rPr lang="ru-RU" smtClean="0"/>
              <a:t>01.05.2019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9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8A155-5FBA-497E-85B3-E70119875B5E}" type="datetime1">
              <a:rPr lang="ru-RU" smtClean="0"/>
              <a:t>01.05.2019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29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826"/>
          <a:stretch>
            <a:fillRect/>
          </a:stretch>
        </p:blipFill>
        <p:spPr bwMode="auto">
          <a:xfrm>
            <a:off x="0" y="0"/>
            <a:ext cx="8789047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3864" y="1124744"/>
            <a:ext cx="6984776" cy="2880319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СТРУКТУРА 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ЕВРОПЕЙСКОЙ ОРГАНИЗАЦИИ 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ПО АККРЕДИТАЦИИ (ЕА)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72072" y="6129064"/>
            <a:ext cx="6152728" cy="482860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1</a:t>
            </a:r>
            <a:r>
              <a:rPr lang="ru-RU" sz="2400" dirty="0" smtClean="0"/>
              <a:t> мая 2019 года</a:t>
            </a:r>
            <a:endParaRPr lang="ru-RU" sz="2400" i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772072" y="5445224"/>
            <a:ext cx="6152728" cy="1198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i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772072" y="4941168"/>
            <a:ext cx="6688360" cy="11989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dirty="0" err="1"/>
              <a:t>Т</a:t>
            </a:r>
            <a:r>
              <a:rPr lang="ru-RU" sz="2400" dirty="0" err="1" smtClean="0"/>
              <a:t>омшис</a:t>
            </a:r>
            <a:r>
              <a:rPr lang="ru-RU" sz="2400" dirty="0" smtClean="0"/>
              <a:t> </a:t>
            </a:r>
            <a:r>
              <a:rPr lang="ru-RU" sz="2400" dirty="0"/>
              <a:t>О</a:t>
            </a:r>
            <a:r>
              <a:rPr lang="ru-RU" sz="2400" dirty="0" smtClean="0"/>
              <a:t>.В</a:t>
            </a:r>
            <a:r>
              <a:rPr lang="en-US" sz="2400" dirty="0"/>
              <a:t>.</a:t>
            </a:r>
            <a:endParaRPr lang="ru-RU" sz="2400" dirty="0" smtClean="0"/>
          </a:p>
          <a:p>
            <a:pPr algn="l"/>
            <a:r>
              <a:rPr lang="ru-RU" sz="2400" i="1" dirty="0" smtClean="0"/>
              <a:t>Отдел международного сотрудничества</a:t>
            </a:r>
          </a:p>
          <a:p>
            <a:pPr algn="l"/>
            <a:r>
              <a:rPr lang="ru-RU" sz="2400" i="1" dirty="0" smtClean="0"/>
              <a:t>Белорусский государственный центр аккредитации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36795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Autofit/>
          </a:bodyPr>
          <a:lstStyle/>
          <a:p>
            <a:r>
              <a:rPr lang="ru-RU" sz="1700" dirty="0" smtClean="0"/>
              <a:t>Поддержка </a:t>
            </a:r>
            <a:r>
              <a:rPr lang="ru-RU" sz="1700" dirty="0"/>
              <a:t>Исполнительного комитета и всех других комитетов ЕА;</a:t>
            </a:r>
          </a:p>
          <a:p>
            <a:r>
              <a:rPr lang="ru-RU" sz="1700" dirty="0" smtClean="0"/>
              <a:t>Выполнение </a:t>
            </a:r>
            <a:r>
              <a:rPr lang="ru-RU" sz="1700" dirty="0"/>
              <a:t>функций секретариата Генеральной Ассамблеи ЕА, Исполнительного комитета, MAC ЕА и 5 комитетов;</a:t>
            </a:r>
          </a:p>
          <a:p>
            <a:r>
              <a:rPr lang="ru-RU" sz="1700" dirty="0" smtClean="0"/>
              <a:t>Выполнение </a:t>
            </a:r>
            <a:r>
              <a:rPr lang="ru-RU" sz="1700" dirty="0"/>
              <a:t>функций секретариата EAAB, включая обеспечение тесного сотрудничества с признанными заинтересованными сторонами;</a:t>
            </a:r>
          </a:p>
          <a:p>
            <a:r>
              <a:rPr lang="ru-RU" sz="1700" dirty="0" smtClean="0"/>
              <a:t>Являться </a:t>
            </a:r>
            <a:r>
              <a:rPr lang="ru-RU" sz="1700" dirty="0"/>
              <a:t>контактным лицом Европейской комиссии / EFTA и заинтересованных сторон;</a:t>
            </a:r>
          </a:p>
          <a:p>
            <a:r>
              <a:rPr lang="ru-RU" sz="1700" dirty="0" smtClean="0"/>
              <a:t>Сотрудничество </a:t>
            </a:r>
            <a:r>
              <a:rPr lang="ru-RU" sz="1700" dirty="0"/>
              <a:t>с другими региональными организациями и ILAC / IAF;</a:t>
            </a:r>
          </a:p>
          <a:p>
            <a:r>
              <a:rPr lang="ru-RU" sz="1700" dirty="0" smtClean="0"/>
              <a:t>Рассмотрение </a:t>
            </a:r>
            <a:r>
              <a:rPr lang="ru-RU" sz="1700" dirty="0"/>
              <a:t>запросов о предоставлении информации и обслуживание сети членов;</a:t>
            </a:r>
          </a:p>
          <a:p>
            <a:r>
              <a:rPr lang="ru-RU" sz="1700" dirty="0" smtClean="0"/>
              <a:t>Рассмотрение </a:t>
            </a:r>
            <a:r>
              <a:rPr lang="ru-RU" sz="1700" dirty="0"/>
              <a:t>заявлений о приеме в члены;</a:t>
            </a:r>
          </a:p>
          <a:p>
            <a:r>
              <a:rPr lang="ru-RU" sz="1700" dirty="0" smtClean="0"/>
              <a:t>Проведение </a:t>
            </a:r>
            <a:r>
              <a:rPr lang="ru-RU" sz="1700" dirty="0"/>
              <a:t>повседневных операций ассоциации;</a:t>
            </a:r>
          </a:p>
          <a:p>
            <a:r>
              <a:rPr lang="ru-RU" sz="1700" dirty="0" smtClean="0"/>
              <a:t>Управление </a:t>
            </a:r>
            <a:r>
              <a:rPr lang="ru-RU" sz="1700" dirty="0"/>
              <a:t>бюджетом ЕА и решение юридических вопросов;</a:t>
            </a:r>
          </a:p>
          <a:p>
            <a:r>
              <a:rPr lang="ru-RU" sz="1700" dirty="0" smtClean="0"/>
              <a:t>Управление </a:t>
            </a:r>
            <a:r>
              <a:rPr lang="ru-RU" sz="1700" dirty="0"/>
              <a:t>контрактами с </a:t>
            </a:r>
            <a:r>
              <a:rPr lang="ru-RU" sz="1700" dirty="0" smtClean="0"/>
              <a:t>ЕС / EFTA;</a:t>
            </a:r>
            <a:endParaRPr lang="ru-RU" sz="1700" dirty="0"/>
          </a:p>
          <a:p>
            <a:r>
              <a:rPr lang="ru-RU" sz="1700" dirty="0" smtClean="0"/>
              <a:t>Поддержка </a:t>
            </a:r>
            <a:r>
              <a:rPr lang="ru-RU" sz="1700" dirty="0"/>
              <a:t>и управление проектами EA, в том числе на основе контрактов с EC </a:t>
            </a:r>
            <a:r>
              <a:rPr lang="ru-RU" sz="1700" dirty="0" smtClean="0"/>
              <a:t>/ EFTA;</a:t>
            </a:r>
            <a:endParaRPr lang="ru-RU" sz="1700" dirty="0"/>
          </a:p>
          <a:p>
            <a:r>
              <a:rPr lang="ru-RU" sz="1700" dirty="0" smtClean="0"/>
              <a:t>Управление </a:t>
            </a:r>
            <a:r>
              <a:rPr lang="ru-RU" sz="1700" dirty="0"/>
              <a:t>учебной деятельностью;</a:t>
            </a:r>
          </a:p>
          <a:p>
            <a:r>
              <a:rPr lang="ru-RU" sz="1700" dirty="0" smtClean="0"/>
              <a:t>Управление </a:t>
            </a:r>
            <a:r>
              <a:rPr lang="ru-RU" sz="1700" dirty="0"/>
              <a:t>внутренними и внешними коммуникациями, включая обновление веб-сайта EA.</a:t>
            </a:r>
          </a:p>
          <a:p>
            <a:r>
              <a:rPr lang="ru-RU" sz="1700" dirty="0"/>
              <a:t>Секретариат ЕА также отвечает за управление процессом экспертной оценки и экспертами.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10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Секретариат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42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56992"/>
            <a:ext cx="8229600" cy="3240360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ru-RU" sz="2500" dirty="0" smtClean="0"/>
              <a:t> </a:t>
            </a:r>
            <a:endParaRPr lang="ru-RU" sz="2500" dirty="0"/>
          </a:p>
          <a:p>
            <a:r>
              <a:rPr lang="ru-RU" sz="4500" dirty="0" smtClean="0"/>
              <a:t>несет </a:t>
            </a:r>
            <a:r>
              <a:rPr lang="ru-RU" sz="4500" dirty="0"/>
              <a:t>общую ответственность за деятельность и функционирование Секретариата.</a:t>
            </a:r>
          </a:p>
          <a:p>
            <a:pPr marL="0" indent="0">
              <a:buNone/>
            </a:pPr>
            <a:endParaRPr lang="ru-RU" sz="4500" dirty="0"/>
          </a:p>
          <a:p>
            <a:r>
              <a:rPr lang="ru-RU" sz="4500" dirty="0" smtClean="0"/>
              <a:t>оказывает </a:t>
            </a:r>
            <a:r>
              <a:rPr lang="ru-RU" sz="4500" dirty="0"/>
              <a:t>помощь председателю и заместителю председателя в выполнении ими своих функций и оказывает поддержку Исполнительному комитету в выполнении его задач.</a:t>
            </a:r>
          </a:p>
          <a:p>
            <a:endParaRPr lang="ru-RU" sz="4500" dirty="0"/>
          </a:p>
          <a:p>
            <a:r>
              <a:rPr lang="ru-RU" sz="4500" dirty="0" smtClean="0"/>
              <a:t>решает </a:t>
            </a:r>
            <a:r>
              <a:rPr lang="ru-RU" sz="4500" dirty="0"/>
              <a:t>вопросы, связанные с тем, что ЕА является работодателем, и другие юридические вопросы, связанные с ЕА как зарегистрированным юридическим лицом.</a:t>
            </a:r>
          </a:p>
          <a:p>
            <a:endParaRPr lang="ru-RU" sz="4500" dirty="0"/>
          </a:p>
          <a:p>
            <a:r>
              <a:rPr lang="ru-RU" sz="4500" dirty="0" smtClean="0"/>
              <a:t>руководит </a:t>
            </a:r>
            <a:r>
              <a:rPr lang="ru-RU" sz="4500" dirty="0"/>
              <a:t>набором персонала в секретариат до уровней, согласованных Исполнительным комитетом</a:t>
            </a:r>
            <a:r>
              <a:rPr lang="ru-RU" sz="4500" dirty="0" smtClean="0"/>
              <a:t>.</a:t>
            </a:r>
            <a:endParaRPr lang="ru-RU" sz="4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11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Секретариат</a:t>
            </a:r>
            <a:endParaRPr lang="ru-RU" dirty="0"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395536" y="1642656"/>
            <a:ext cx="8280920" cy="157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400" dirty="0"/>
              <a:t>ИСПОЛНИТЕЛЬНЫЙ СЕКРЕТАРЬ ( с  2014 года)</a:t>
            </a:r>
          </a:p>
          <a:p>
            <a:pPr algn="just"/>
            <a:r>
              <a:rPr lang="ru-RU" sz="2400" dirty="0" smtClean="0"/>
              <a:t>передача </a:t>
            </a:r>
            <a:r>
              <a:rPr lang="ru-RU" sz="2400" dirty="0"/>
              <a:t>оперативной деятельности от исполнительного комитета, в частности от председателя/заместителя председателя ЕА в </a:t>
            </a:r>
            <a:r>
              <a:rPr lang="ru-RU" sz="2400" dirty="0" smtClean="0"/>
              <a:t>секретариат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69418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88840"/>
            <a:ext cx="7869560" cy="35569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/>
              <a:t>состоит </a:t>
            </a:r>
            <a:r>
              <a:rPr lang="ru-RU" sz="2800" dirty="0"/>
              <a:t>из максимально широкого круга заинтересованных сторон и служит основным форумом заинтересованных сторон для ЕА, как это предусмотрено в </a:t>
            </a:r>
            <a:r>
              <a:rPr lang="ru-RU" sz="2800" dirty="0" smtClean="0"/>
              <a:t>Устав</a:t>
            </a:r>
            <a:r>
              <a:rPr lang="ru-RU" sz="2800" dirty="0"/>
              <a:t>е</a:t>
            </a:r>
            <a:r>
              <a:rPr lang="ru-RU" sz="2800" dirty="0" smtClean="0"/>
              <a:t>, </a:t>
            </a:r>
            <a:r>
              <a:rPr lang="ru-RU" sz="2800" dirty="0"/>
              <a:t>в соответствии с требованиями Регламента (ЕС) 765/2008 и соответствующими положениями </a:t>
            </a:r>
            <a:r>
              <a:rPr lang="ru-RU" sz="2800" dirty="0" smtClean="0"/>
              <a:t>«Общих </a:t>
            </a:r>
            <a:r>
              <a:rPr lang="ru-RU" sz="2800" dirty="0"/>
              <a:t>руководящих принципов сотрудничества между ЕА и ЕС, EFTA и компетентными национальными </a:t>
            </a:r>
            <a:r>
              <a:rPr lang="ru-RU" sz="2800" dirty="0" smtClean="0"/>
              <a:t>органами»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12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143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Консультативный комитет ЕА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66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00808"/>
            <a:ext cx="8229600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Отвечает </a:t>
            </a:r>
            <a:r>
              <a:rPr lang="ru-RU" dirty="0"/>
              <a:t>за управление и функционирование системы экспертной оценки </a:t>
            </a:r>
            <a:r>
              <a:rPr lang="en-US" dirty="0"/>
              <a:t>EA</a:t>
            </a:r>
            <a:r>
              <a:rPr lang="ru-RU" dirty="0"/>
              <a:t>, включая принятие решений о статусе подписанта </a:t>
            </a:r>
            <a:r>
              <a:rPr lang="en-US" dirty="0"/>
              <a:t>MLA</a:t>
            </a:r>
            <a:r>
              <a:rPr lang="ru-RU" dirty="0"/>
              <a:t>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ru-RU" dirty="0" smtClean="0"/>
              <a:t>Решения </a:t>
            </a:r>
            <a:r>
              <a:rPr lang="ru-RU" dirty="0"/>
              <a:t>по результатам экспертных оценок принимаются подписантами многостороннего соглашения ЕА (MLA), в том числе подписантами двустороннего соглашения (BLA), независимым и беспристрастным образом.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13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3200" dirty="0" smtClean="0"/>
              <a:t>Совет по</a:t>
            </a:r>
          </a:p>
          <a:p>
            <a:pPr algn="ctr"/>
            <a:r>
              <a:rPr lang="ru-RU" sz="3200" dirty="0" smtClean="0"/>
              <a:t> многосторонним соглашениям </a:t>
            </a:r>
            <a:r>
              <a:rPr lang="en-US" sz="3200" dirty="0" smtClean="0"/>
              <a:t>EA BLA/MLA (MAC)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38866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900" dirty="0" smtClean="0"/>
          </a:p>
          <a:p>
            <a:pPr marL="0" indent="0">
              <a:buNone/>
            </a:pPr>
            <a:r>
              <a:rPr lang="ru-RU" sz="2900" dirty="0" smtClean="0"/>
              <a:t>Техническая </a:t>
            </a:r>
            <a:r>
              <a:rPr lang="ru-RU" sz="2900" dirty="0"/>
              <a:t>работа ЕА разделена на </a:t>
            </a:r>
            <a:r>
              <a:rPr lang="ru-RU" sz="2900" dirty="0" smtClean="0"/>
              <a:t>4 комитета</a:t>
            </a:r>
            <a:r>
              <a:rPr lang="ru-RU" sz="2900" dirty="0"/>
              <a:t>, каждый из которых отвечает за определенную </a:t>
            </a:r>
            <a:r>
              <a:rPr lang="ru-RU" sz="2900" dirty="0" smtClean="0"/>
              <a:t>область</a:t>
            </a:r>
          </a:p>
          <a:p>
            <a:pPr marL="0" indent="0">
              <a:buNone/>
            </a:pPr>
            <a:endParaRPr lang="ru-RU" sz="2900" dirty="0"/>
          </a:p>
          <a:p>
            <a:pPr marL="0" indent="0">
              <a:buNone/>
            </a:pPr>
            <a:endParaRPr lang="ru-RU" sz="2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24608" y="6381328"/>
            <a:ext cx="2133600" cy="365125"/>
          </a:xfrm>
        </p:spPr>
        <p:txBody>
          <a:bodyPr/>
          <a:lstStyle/>
          <a:p>
            <a:fld id="{7B8B8124-6597-4820-97AE-F5F4C2EA7B42}" type="slidenum">
              <a:rPr lang="ru-RU" smtClean="0"/>
              <a:t>14</a:t>
            </a:fld>
            <a:endParaRPr lang="ru-RU"/>
          </a:p>
        </p:txBody>
      </p:sp>
      <p:sp>
        <p:nvSpPr>
          <p:cNvPr id="5" name="Заголовок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dirty="0" smtClean="0"/>
              <a:t>Технические комитеты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66" y="3429000"/>
            <a:ext cx="810101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6916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15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158417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/>
              <a:t>форум </a:t>
            </a:r>
            <a:r>
              <a:rPr lang="ru-RU" sz="2800" dirty="0"/>
              <a:t>для обмена информацией и опытом, связанными с вопросами коммуникации, актуальными для членов и заинтересованных сторон ЕА, и их </a:t>
            </a:r>
            <a:r>
              <a:rPr lang="ru-RU" sz="2800" dirty="0" smtClean="0"/>
              <a:t>обсуждения </a:t>
            </a:r>
            <a:endParaRPr lang="ru-RU" sz="2800" dirty="0"/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200" dirty="0" smtClean="0"/>
              <a:t>Комитет  по коммуникациям и публикациям</a:t>
            </a:r>
            <a:endParaRPr lang="ru-RU" sz="3200" dirty="0"/>
          </a:p>
        </p:txBody>
      </p:sp>
      <p:pic>
        <p:nvPicPr>
          <p:cNvPr id="5122" name="Picture 2" descr="ÐÐ°ÑÑÐ¸Ð½ÐºÐ¸ Ð¿Ð¾ Ð·Ð°Ð¿ÑÐ¾ÑÑ ÐºÐ¾Ð¼Ð¼ÑÐ½Ð¸ÐºÐ°ÑÐ¸Ð¸ ÐºÐ°ÑÑÐ¸Ð½Ðº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73016"/>
            <a:ext cx="4618158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02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66">
                  <a:tint val="66000"/>
                  <a:satMod val="160000"/>
                </a:srgbClr>
              </a:gs>
              <a:gs pos="50000">
                <a:srgbClr val="FF0066">
                  <a:tint val="44500"/>
                  <a:satMod val="160000"/>
                </a:srgbClr>
              </a:gs>
              <a:gs pos="100000">
                <a:srgbClr val="FF0066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>
            <a:normAutofit fontScale="90000"/>
          </a:bodyPr>
          <a:lstStyle/>
          <a:p>
            <a:r>
              <a:rPr lang="ru-RU" dirty="0"/>
              <a:t>Проблемы с</a:t>
            </a:r>
            <a:r>
              <a:rPr lang="ru-RU" dirty="0" smtClean="0"/>
              <a:t> </a:t>
            </a:r>
            <a:r>
              <a:rPr lang="ru-RU" dirty="0"/>
              <a:t>составом и обязанностями Исполнительного комитета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8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Исполнительный комитет является органом в рамках ЕА, который обеспечивает обработку стратегической, управленческой и оперативной деятельности, а также технической деятельности в соответствии с политикой </a:t>
            </a:r>
            <a:r>
              <a:rPr lang="ru-RU" dirty="0" smtClean="0"/>
              <a:t>ЕА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769140"/>
            <a:ext cx="2376264" cy="1402876"/>
          </a:xfrm>
          <a:prstGeom prst="rect">
            <a:avLst/>
          </a:prstGeom>
          <a:solidFill>
            <a:srgbClr val="F2D78A"/>
          </a:solidFill>
          <a:ln>
            <a:solidFill>
              <a:srgbClr val="F2D7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з</a:t>
            </a:r>
            <a:r>
              <a:rPr lang="ru-RU" sz="3600" dirty="0" smtClean="0">
                <a:solidFill>
                  <a:schemeClr val="tx1"/>
                </a:solidFill>
              </a:rPr>
              <a:t>адачи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4769140"/>
            <a:ext cx="2880320" cy="1402876"/>
          </a:xfrm>
          <a:prstGeom prst="rect">
            <a:avLst/>
          </a:prstGeom>
          <a:solidFill>
            <a:srgbClr val="F2D78A"/>
          </a:solidFill>
          <a:ln>
            <a:solidFill>
              <a:srgbClr val="F2D7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о</a:t>
            </a:r>
            <a:r>
              <a:rPr lang="ru-RU" sz="3600" dirty="0" smtClean="0">
                <a:solidFill>
                  <a:schemeClr val="tx1"/>
                </a:solidFill>
              </a:rPr>
              <a:t>бязанности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4769140"/>
            <a:ext cx="3024336" cy="1402876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2D7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несоответствие 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502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59" y="1844824"/>
            <a:ext cx="7959777" cy="144016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пересмотр функций </a:t>
            </a:r>
            <a:r>
              <a:rPr lang="ru-RU" dirty="0"/>
              <a:t>и </a:t>
            </a:r>
            <a:r>
              <a:rPr lang="ru-RU" dirty="0" smtClean="0"/>
              <a:t>состава </a:t>
            </a:r>
            <a:r>
              <a:rPr lang="ru-RU" dirty="0"/>
              <a:t>Исполнительного комитета в целях укрепления стратегического руководства и управления </a:t>
            </a:r>
            <a:r>
              <a:rPr lang="ru-RU" dirty="0" smtClean="0"/>
              <a:t>ЕА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17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13576" cy="1143000"/>
          </a:xfrm>
          <a:gradFill flip="none" rotWithShape="1">
            <a:gsLst>
              <a:gs pos="0">
                <a:srgbClr val="FF0066">
                  <a:tint val="66000"/>
                  <a:satMod val="160000"/>
                </a:srgbClr>
              </a:gs>
              <a:gs pos="50000">
                <a:srgbClr val="FF0066">
                  <a:tint val="44500"/>
                  <a:satMod val="160000"/>
                </a:srgbClr>
              </a:gs>
              <a:gs pos="100000">
                <a:srgbClr val="FF0066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>
            <a:normAutofit/>
          </a:bodyPr>
          <a:lstStyle/>
          <a:p>
            <a:r>
              <a:rPr lang="ru-RU" dirty="0" smtClean="0"/>
              <a:t>Стратегия ЕА 2025 </a:t>
            </a: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683568" y="5085184"/>
            <a:ext cx="7869560" cy="122413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определение новой структуры руководства (Исполнительный комитет/Совет)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572117" y="3645024"/>
            <a:ext cx="1922443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5932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813" y="1568"/>
            <a:ext cx="8229600" cy="1143000"/>
          </a:xfrm>
        </p:spPr>
        <p:txBody>
          <a:bodyPr/>
          <a:lstStyle/>
          <a:p>
            <a:r>
              <a:rPr lang="ru-RU" dirty="0" smtClean="0"/>
              <a:t>Проект новой структуры ЕА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70414" y="6417768"/>
            <a:ext cx="2133600" cy="365125"/>
          </a:xfrm>
        </p:spPr>
        <p:txBody>
          <a:bodyPr/>
          <a:lstStyle/>
          <a:p>
            <a:fld id="{7B8B8124-6597-4820-97AE-F5F4C2EA7B42}" type="slidenum">
              <a:rPr lang="ru-RU" smtClean="0"/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75602" y="1182890"/>
            <a:ext cx="2787853" cy="1812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Генеральная  ассамблея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2882" y="3212976"/>
            <a:ext cx="2045384" cy="844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Исполнительный секретарь</a:t>
            </a:r>
          </a:p>
          <a:p>
            <a:pPr algn="ctr"/>
            <a:r>
              <a:rPr lang="ru-RU" dirty="0" smtClean="0"/>
              <a:t>Секретариат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236296" y="980728"/>
            <a:ext cx="1367718" cy="139630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Совет по</a:t>
            </a:r>
          </a:p>
          <a:p>
            <a:pPr algn="ctr"/>
            <a:r>
              <a:rPr lang="ru-RU" sz="1600" dirty="0" smtClean="0"/>
              <a:t> много-сторонним соглашениям</a:t>
            </a:r>
            <a:endParaRPr lang="en-US" sz="1600" dirty="0" smtClean="0"/>
          </a:p>
          <a:p>
            <a:pPr algn="ctr"/>
            <a:r>
              <a:rPr lang="en-US" sz="1600" dirty="0" smtClean="0"/>
              <a:t>(MAC)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64436" y="5013176"/>
            <a:ext cx="1478821" cy="100811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Комитет по горизонтальной гармонизации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79399" y="3340972"/>
            <a:ext cx="2716097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Исполнительный совет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40177" y="2182936"/>
            <a:ext cx="2048088" cy="935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Комитет  по финансовому контролю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29381" y="980728"/>
            <a:ext cx="2048087" cy="113031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Консультативный комитет ЕА</a:t>
            </a:r>
            <a:r>
              <a:rPr lang="en-US" dirty="0" smtClean="0"/>
              <a:t> (EAAB)</a:t>
            </a:r>
            <a:endParaRPr lang="ru-RU" dirty="0"/>
          </a:p>
        </p:txBody>
      </p:sp>
      <p:cxnSp>
        <p:nvCxnSpPr>
          <p:cNvPr id="19" name="Прямая соединительная линия 18"/>
          <p:cNvCxnSpPr>
            <a:stCxn id="9" idx="3"/>
            <a:endCxn id="9" idx="3"/>
          </p:cNvCxnSpPr>
          <p:nvPr/>
        </p:nvCxnSpPr>
        <p:spPr>
          <a:xfrm>
            <a:off x="2588266" y="363532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104"/>
          <p:cNvSpPr/>
          <p:nvPr/>
        </p:nvSpPr>
        <p:spPr>
          <a:xfrm>
            <a:off x="4099256" y="5013176"/>
            <a:ext cx="1357146" cy="100811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Лабораторный комитет</a:t>
            </a:r>
            <a:endParaRPr lang="ru-RU" sz="1600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5578111" y="5001325"/>
            <a:ext cx="1474068" cy="1019963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Инспекционный комитет</a:t>
            </a:r>
            <a:endParaRPr lang="ru-RU" sz="1600" dirty="0"/>
          </a:p>
        </p:txBody>
      </p:sp>
      <p:sp>
        <p:nvSpPr>
          <p:cNvPr id="107" name="Прямоугольник 106"/>
          <p:cNvSpPr/>
          <p:nvPr/>
        </p:nvSpPr>
        <p:spPr>
          <a:xfrm>
            <a:off x="7235339" y="5013176"/>
            <a:ext cx="1364794" cy="100811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Комитет по</a:t>
            </a:r>
          </a:p>
          <a:p>
            <a:pPr algn="ctr"/>
            <a:r>
              <a:rPr lang="ru-RU" sz="1600" dirty="0" smtClean="0"/>
              <a:t>сертификации</a:t>
            </a:r>
            <a:endParaRPr lang="ru-RU" sz="1600" dirty="0"/>
          </a:p>
        </p:txBody>
      </p:sp>
      <p:sp>
        <p:nvSpPr>
          <p:cNvPr id="108" name="Прямоугольник 107"/>
          <p:cNvSpPr/>
          <p:nvPr/>
        </p:nvSpPr>
        <p:spPr>
          <a:xfrm>
            <a:off x="720893" y="5028802"/>
            <a:ext cx="1541388" cy="992486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Комитет  по коммуникациям и публикациям</a:t>
            </a:r>
            <a:endParaRPr lang="ru-RU" sz="1600" dirty="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2577468" y="2429398"/>
            <a:ext cx="69813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6123840" y="3356992"/>
            <a:ext cx="2716097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Совет по техническому </a:t>
            </a:r>
          </a:p>
          <a:p>
            <a:pPr algn="ctr"/>
            <a:r>
              <a:rPr lang="ru-RU" dirty="0" smtClean="0"/>
              <a:t>управлению</a:t>
            </a:r>
            <a:endParaRPr lang="ru-RU" dirty="0"/>
          </a:p>
        </p:txBody>
      </p:sp>
      <p:cxnSp>
        <p:nvCxnSpPr>
          <p:cNvPr id="68" name="Прямая соединительная линия 67"/>
          <p:cNvCxnSpPr>
            <a:endCxn id="10" idx="1"/>
          </p:cNvCxnSpPr>
          <p:nvPr/>
        </p:nvCxnSpPr>
        <p:spPr>
          <a:xfrm flipV="1">
            <a:off x="6042340" y="1678879"/>
            <a:ext cx="119395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6042340" y="2377028"/>
            <a:ext cx="69813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740474" y="2377030"/>
            <a:ext cx="0" cy="9877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9601200" y="10941685"/>
            <a:ext cx="0" cy="314325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9753600" y="11094085"/>
            <a:ext cx="0" cy="314325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7855254" y="2377030"/>
            <a:ext cx="0" cy="979962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80" name="Прямая соединительная линия 79"/>
          <p:cNvCxnSpPr>
            <a:stCxn id="15" idx="3"/>
          </p:cNvCxnSpPr>
          <p:nvPr/>
        </p:nvCxnSpPr>
        <p:spPr>
          <a:xfrm flipV="1">
            <a:off x="2577468" y="1545887"/>
            <a:ext cx="698134" cy="1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83" name="Прямая соединительная линия 82"/>
          <p:cNvCxnSpPr/>
          <p:nvPr/>
        </p:nvCxnSpPr>
        <p:spPr>
          <a:xfrm>
            <a:off x="1491587" y="4293096"/>
            <a:ext cx="3286242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endCxn id="108" idx="0"/>
          </p:cNvCxnSpPr>
          <p:nvPr/>
        </p:nvCxnSpPr>
        <p:spPr>
          <a:xfrm>
            <a:off x="1491587" y="4293096"/>
            <a:ext cx="0" cy="735706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87" name="Прямая соединительная линия 86"/>
          <p:cNvCxnSpPr/>
          <p:nvPr/>
        </p:nvCxnSpPr>
        <p:spPr>
          <a:xfrm flipV="1">
            <a:off x="4777830" y="4061052"/>
            <a:ext cx="0" cy="232044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96" name="Прямая соединительная линия 95"/>
          <p:cNvCxnSpPr/>
          <p:nvPr/>
        </p:nvCxnSpPr>
        <p:spPr>
          <a:xfrm>
            <a:off x="7481888" y="4095792"/>
            <a:ext cx="0" cy="493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3275602" y="4589689"/>
            <a:ext cx="46421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3275602" y="4589689"/>
            <a:ext cx="0" cy="439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>
            <a:off x="4748256" y="4589689"/>
            <a:ext cx="0" cy="439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6315145" y="4589689"/>
            <a:ext cx="0" cy="439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7920155" y="4589689"/>
            <a:ext cx="0" cy="439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flipV="1">
            <a:off x="2577468" y="3645024"/>
            <a:ext cx="69813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09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4826"/>
          <a:stretch>
            <a:fillRect/>
          </a:stretch>
        </p:blipFill>
        <p:spPr bwMode="auto">
          <a:xfrm>
            <a:off x="0" y="0"/>
            <a:ext cx="8789047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130425"/>
            <a:ext cx="6838528" cy="1470025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Благодарю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517232"/>
            <a:ext cx="7128792" cy="79208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400" dirty="0" smtClean="0"/>
              <a:t>Белорусский государственный центр аккредитации</a:t>
            </a:r>
          </a:p>
          <a:p>
            <a:pPr algn="l"/>
            <a:r>
              <a:rPr lang="en-US" sz="2400" dirty="0" smtClean="0"/>
              <a:t>www.bsca.by</a:t>
            </a:r>
          </a:p>
          <a:p>
            <a:pPr algn="l"/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03682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72817"/>
            <a:ext cx="8229600" cy="259228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Европейская организация по аккредитации (ЕА</a:t>
            </a:r>
            <a:r>
              <a:rPr lang="ru-RU" dirty="0" smtClean="0"/>
              <a:t>) -   </a:t>
            </a:r>
            <a:r>
              <a:rPr lang="ru-RU" dirty="0"/>
              <a:t>некоммерческой </a:t>
            </a:r>
            <a:r>
              <a:rPr lang="ru-RU" dirty="0" smtClean="0"/>
              <a:t>ассоциация.                                   Создана </a:t>
            </a:r>
            <a:r>
              <a:rPr lang="ru-RU" dirty="0"/>
              <a:t>в ноябре 1997 года и </a:t>
            </a:r>
            <a:r>
              <a:rPr lang="ru-RU" dirty="0" smtClean="0"/>
              <a:t>зарегистрирована </a:t>
            </a:r>
            <a:r>
              <a:rPr lang="ru-RU" dirty="0"/>
              <a:t>в Нидерландах в июне 2000 года. </a:t>
            </a:r>
            <a:endParaRPr lang="en-US" dirty="0" smtClean="0"/>
          </a:p>
          <a:p>
            <a:r>
              <a:rPr lang="ru-RU" dirty="0" smtClean="0"/>
              <a:t>Регламент </a:t>
            </a:r>
            <a:r>
              <a:rPr lang="ru-RU" dirty="0"/>
              <a:t>(ЕС) № 765/2008 установил правовую основу для аккредитации в Европе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2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47" y="332656"/>
            <a:ext cx="43910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9686" y="5445224"/>
            <a:ext cx="76527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ЕА </a:t>
            </a:r>
            <a:r>
              <a:rPr lang="ru-RU" sz="2800" dirty="0" smtClean="0"/>
              <a:t>назначена </a:t>
            </a:r>
            <a:r>
              <a:rPr lang="ru-RU" sz="2800" dirty="0"/>
              <a:t>органом, ответственным за европейскую инфраструктуру аккредитации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851920" y="4293096"/>
            <a:ext cx="1922443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45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Структура ЕА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28800"/>
            <a:ext cx="7859216" cy="201622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5600" dirty="0" smtClean="0"/>
              <a:t>Устав ЕА </a:t>
            </a:r>
          </a:p>
          <a:p>
            <a:pPr marL="0" indent="0">
              <a:buNone/>
            </a:pPr>
            <a:r>
              <a:rPr lang="ru-RU" sz="5600" dirty="0" smtClean="0"/>
              <a:t>ЕА-1/17 Правила процедуры ЕА</a:t>
            </a:r>
          </a:p>
          <a:p>
            <a:pPr marL="0" indent="0" algn="ctr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028" name="Picture 4" descr="http://xn--80apasw.xn--p1ai/images/svitolk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74935"/>
            <a:ext cx="2916324" cy="235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08104" y="3774935"/>
            <a:ext cx="2376264" cy="734184"/>
          </a:xfrm>
          <a:prstGeom prst="rect">
            <a:avLst/>
          </a:prstGeom>
          <a:solidFill>
            <a:srgbClr val="F2D78A"/>
          </a:solidFill>
          <a:ln>
            <a:solidFill>
              <a:srgbClr val="F2D7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Цели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4919037"/>
            <a:ext cx="2376264" cy="734184"/>
          </a:xfrm>
          <a:prstGeom prst="rect">
            <a:avLst/>
          </a:prstGeom>
          <a:solidFill>
            <a:srgbClr val="F2D78A"/>
          </a:solidFill>
          <a:ln>
            <a:solidFill>
              <a:srgbClr val="F2D7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Задачи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26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ЕА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03847" y="1484785"/>
            <a:ext cx="2787853" cy="935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Генеральная  ассамблея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30541" y="3140968"/>
            <a:ext cx="2134467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Исполнительный Комитет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7433" y="4640014"/>
            <a:ext cx="1367718" cy="139630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Совет по</a:t>
            </a:r>
          </a:p>
          <a:p>
            <a:pPr algn="ctr"/>
            <a:r>
              <a:rPr lang="ru-RU" sz="1600" dirty="0" smtClean="0"/>
              <a:t> много-сторонним соглашениям</a:t>
            </a:r>
            <a:endParaRPr lang="en-US" sz="1600" dirty="0" smtClean="0"/>
          </a:p>
          <a:p>
            <a:pPr algn="ctr"/>
            <a:r>
              <a:rPr lang="en-US" sz="1600" dirty="0" smtClean="0"/>
              <a:t>(MAC)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50890" y="4665812"/>
            <a:ext cx="1478821" cy="1378316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Комитет по горизонтальной гармонизации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88223" y="3140968"/>
            <a:ext cx="2256457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Секретариат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1484786"/>
            <a:ext cx="2048088" cy="935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Комитет  по финансовому контролю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2989328"/>
            <a:ext cx="2048087" cy="113031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Консультативный комитет ЕА</a:t>
            </a:r>
            <a:r>
              <a:rPr lang="en-US" dirty="0" smtClean="0"/>
              <a:t> (EAAB)</a:t>
            </a:r>
            <a:endParaRPr lang="ru-RU" dirty="0"/>
          </a:p>
        </p:txBody>
      </p:sp>
      <p:cxnSp>
        <p:nvCxnSpPr>
          <p:cNvPr id="19" name="Прямая соединительная линия 18"/>
          <p:cNvCxnSpPr>
            <a:stCxn id="9" idx="3"/>
            <a:endCxn id="9" idx="3"/>
          </p:cNvCxnSpPr>
          <p:nvPr/>
        </p:nvCxnSpPr>
        <p:spPr>
          <a:xfrm>
            <a:off x="5665008" y="35010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5" idx="2"/>
            <a:endCxn id="9" idx="0"/>
          </p:cNvCxnSpPr>
          <p:nvPr/>
        </p:nvCxnSpPr>
        <p:spPr>
          <a:xfrm>
            <a:off x="4597774" y="2420707"/>
            <a:ext cx="1" cy="7202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5" idx="1"/>
          </p:cNvCxnSpPr>
          <p:nvPr/>
        </p:nvCxnSpPr>
        <p:spPr>
          <a:xfrm flipH="1">
            <a:off x="2515632" y="1952746"/>
            <a:ext cx="688215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12" idx="1"/>
            <a:endCxn id="9" idx="3"/>
          </p:cNvCxnSpPr>
          <p:nvPr/>
        </p:nvCxnSpPr>
        <p:spPr>
          <a:xfrm flipH="1">
            <a:off x="5665008" y="3501008"/>
            <a:ext cx="92321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9" idx="2"/>
          </p:cNvCxnSpPr>
          <p:nvPr/>
        </p:nvCxnSpPr>
        <p:spPr>
          <a:xfrm>
            <a:off x="4597775" y="3861048"/>
            <a:ext cx="1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Соединительная линия уступом 41"/>
          <p:cNvCxnSpPr/>
          <p:nvPr/>
        </p:nvCxnSpPr>
        <p:spPr>
          <a:xfrm rot="10800000" flipV="1">
            <a:off x="744408" y="4293095"/>
            <a:ext cx="3853367" cy="313131"/>
          </a:xfrm>
          <a:prstGeom prst="bentConnector3">
            <a:avLst>
              <a:gd name="adj1" fmla="val 1000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/>
          <p:nvPr/>
        </p:nvCxnSpPr>
        <p:spPr>
          <a:xfrm rot="16200000" flipH="1">
            <a:off x="6080228" y="2473289"/>
            <a:ext cx="693835" cy="365874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2290300" y="4299924"/>
            <a:ext cx="0" cy="3818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3792773" y="4302659"/>
            <a:ext cx="0" cy="3631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1" name="Прямая со стрелкой 1030"/>
          <p:cNvCxnSpPr/>
          <p:nvPr/>
        </p:nvCxnSpPr>
        <p:spPr>
          <a:xfrm>
            <a:off x="6804958" y="4302659"/>
            <a:ext cx="1" cy="3931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Прямая со стрелкой 1034"/>
          <p:cNvCxnSpPr/>
          <p:nvPr/>
        </p:nvCxnSpPr>
        <p:spPr>
          <a:xfrm>
            <a:off x="5301847" y="4293095"/>
            <a:ext cx="0" cy="4026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8" name="Соединительная линия уступом 1037"/>
          <p:cNvCxnSpPr>
            <a:endCxn id="15" idx="3"/>
          </p:cNvCxnSpPr>
          <p:nvPr/>
        </p:nvCxnSpPr>
        <p:spPr>
          <a:xfrm rot="5400000">
            <a:off x="2363165" y="2601646"/>
            <a:ext cx="1105309" cy="80037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104"/>
          <p:cNvSpPr/>
          <p:nvPr/>
        </p:nvSpPr>
        <p:spPr>
          <a:xfrm>
            <a:off x="3114200" y="4681772"/>
            <a:ext cx="1357146" cy="1378316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Лабораторный комитет</a:t>
            </a:r>
            <a:endParaRPr lang="ru-RU" sz="1600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4564813" y="4695762"/>
            <a:ext cx="1474068" cy="1366231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Инспекционный комитет</a:t>
            </a:r>
            <a:endParaRPr lang="ru-RU" sz="1600" dirty="0"/>
          </a:p>
        </p:txBody>
      </p:sp>
      <p:sp>
        <p:nvSpPr>
          <p:cNvPr id="107" name="Прямоугольник 106"/>
          <p:cNvSpPr/>
          <p:nvPr/>
        </p:nvSpPr>
        <p:spPr>
          <a:xfrm>
            <a:off x="6126614" y="4707613"/>
            <a:ext cx="1364794" cy="135438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Комитет по</a:t>
            </a:r>
          </a:p>
          <a:p>
            <a:pPr algn="ctr"/>
            <a:r>
              <a:rPr lang="ru-RU" sz="1600" dirty="0" smtClean="0"/>
              <a:t>сертификации</a:t>
            </a:r>
            <a:endParaRPr lang="ru-RU" sz="1600" dirty="0"/>
          </a:p>
        </p:txBody>
      </p:sp>
      <p:sp>
        <p:nvSpPr>
          <p:cNvPr id="108" name="Прямоугольник 107"/>
          <p:cNvSpPr/>
          <p:nvPr/>
        </p:nvSpPr>
        <p:spPr>
          <a:xfrm>
            <a:off x="7575740" y="4689585"/>
            <a:ext cx="1541388" cy="136269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Комитет  по коммуникациям и публикациям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3432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420888"/>
            <a:ext cx="7725424" cy="3196951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4000" dirty="0" smtClean="0"/>
              <a:t>ГА </a:t>
            </a:r>
            <a:r>
              <a:rPr lang="ru-RU" sz="4000" dirty="0"/>
              <a:t>- высший директивный орган ассоциации, осуществляет надзор за управлением и общим ходом дел ассоциации и принимает решения в отношении стратегии и общей политики.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5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548680"/>
            <a:ext cx="7643192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Генеральная  ассамблея (ГА)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941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56792"/>
            <a:ext cx="8363272" cy="5141168"/>
          </a:xfrm>
        </p:spPr>
        <p:txBody>
          <a:bodyPr>
            <a:noAutofit/>
          </a:bodyPr>
          <a:lstStyle/>
          <a:p>
            <a:pPr>
              <a:lnSpc>
                <a:spcPct val="60000"/>
              </a:lnSpc>
            </a:pPr>
            <a:r>
              <a:rPr lang="ru-RU" sz="2000" dirty="0" smtClean="0"/>
              <a:t>разработка </a:t>
            </a:r>
            <a:r>
              <a:rPr lang="ru-RU" sz="2000" dirty="0"/>
              <a:t>политики и стратегических планов;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решения </a:t>
            </a:r>
            <a:r>
              <a:rPr lang="ru-RU" sz="2000" dirty="0"/>
              <a:t>по техническим, оперативным или стратегическим аспектам, которые будут обязательными для членов;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выборы </a:t>
            </a:r>
            <a:r>
              <a:rPr lang="ru-RU" sz="2000" dirty="0"/>
              <a:t>председателя, заместителя председателя, руководителей  комитетов и советов и дополнительных членов Исполнительного комитета;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принятие </a:t>
            </a:r>
            <a:r>
              <a:rPr lang="ru-RU" sz="2000" dirty="0"/>
              <a:t>новых членов;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прекращение </a:t>
            </a:r>
            <a:r>
              <a:rPr lang="ru-RU" sz="2000" dirty="0"/>
              <a:t>членства по уважительной причине;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решения </a:t>
            </a:r>
            <a:r>
              <a:rPr lang="ru-RU" sz="2000" dirty="0"/>
              <a:t>о заключении соглашений о сотрудничестве с органами по аккредитации, которые не могут стать полноправными или ассоциированными членами ЕА;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создание </a:t>
            </a:r>
            <a:r>
              <a:rPr lang="ru-RU" sz="2000" dirty="0"/>
              <a:t>и роспуск комитетов ЕА;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утверждение </a:t>
            </a:r>
            <a:r>
              <a:rPr lang="ru-RU" sz="2000" dirty="0"/>
              <a:t>круга полномочий и рабочих программ комитетов /советов;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утверждение </a:t>
            </a:r>
            <a:r>
              <a:rPr lang="ru-RU" sz="2000" dirty="0"/>
              <a:t>отчетов о работе и деятельности комитетов/советов;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утверждение </a:t>
            </a:r>
            <a:r>
              <a:rPr lang="ru-RU" sz="2000" dirty="0"/>
              <a:t>документов по управлению ЕА;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утверждение </a:t>
            </a:r>
            <a:r>
              <a:rPr lang="ru-RU" sz="2000" dirty="0"/>
              <a:t>отчётов Исполнительного комитета, включая финансовые отчёты, и официальное освобождение Исполнительного комитета от каких-либо обязательств;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утверждение </a:t>
            </a:r>
            <a:r>
              <a:rPr lang="ru-RU" sz="2000" dirty="0"/>
              <a:t>бюджета и рабочей программы ЕА;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утверждение </a:t>
            </a:r>
            <a:r>
              <a:rPr lang="ru-RU" sz="2000" dirty="0"/>
              <a:t>процедур рассмотрения апелляций и жалоб;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утверждение </a:t>
            </a:r>
            <a:r>
              <a:rPr lang="ru-RU" sz="2000" dirty="0"/>
              <a:t>соглашений с Европейской комиссией и EFTA;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получение </a:t>
            </a:r>
            <a:r>
              <a:rPr lang="ru-RU" sz="2000" dirty="0"/>
              <a:t>от MAC  информации о результатах экспертных оценок;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другие </a:t>
            </a:r>
            <a:r>
              <a:rPr lang="ru-RU" sz="2000" dirty="0"/>
              <a:t>вопросы, периодически согласованные Генеральной Ассамблеей;</a:t>
            </a:r>
          </a:p>
          <a:p>
            <a:pPr>
              <a:lnSpc>
                <a:spcPct val="60000"/>
              </a:lnSpc>
            </a:pPr>
            <a:r>
              <a:rPr lang="ru-RU" sz="2000" dirty="0" smtClean="0"/>
              <a:t>утверждение </a:t>
            </a:r>
            <a:r>
              <a:rPr lang="ru-RU" sz="2000" dirty="0"/>
              <a:t>статуса признанных заинтересованных сторон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6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Генеральная  ассамблея (ГА)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103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204864"/>
            <a:ext cx="7941568" cy="33409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назначается </a:t>
            </a:r>
            <a:r>
              <a:rPr lang="ru-RU" dirty="0"/>
              <a:t>Генеральной </a:t>
            </a:r>
            <a:r>
              <a:rPr lang="ru-RU" dirty="0" smtClean="0"/>
              <a:t>Ассамблеей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несет </a:t>
            </a:r>
            <a:r>
              <a:rPr lang="ru-RU" dirty="0"/>
              <a:t>ответственность за реализацию политики ЕА и за управление ассоциацией (включая финансовое управление</a:t>
            </a:r>
            <a:r>
              <a:rPr lang="ru-RU" dirty="0" smtClean="0"/>
              <a:t>) в </a:t>
            </a:r>
            <a:r>
              <a:rPr lang="ru-RU" dirty="0"/>
              <a:t>период между заседаниями Генеральной Ассамблеи и по указанию Генеральной </a:t>
            </a:r>
            <a:r>
              <a:rPr lang="ru-RU" dirty="0" smtClean="0"/>
              <a:t>Ассамблеи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7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9592" y="692696"/>
            <a:ext cx="7787208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Исполнительный комитет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2305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128" y="1484784"/>
            <a:ext cx="9007936" cy="52292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75000"/>
              </a:lnSpc>
            </a:pPr>
            <a:r>
              <a:rPr lang="ru-RU" sz="7600" dirty="0" smtClean="0"/>
              <a:t>Обеспечивает </a:t>
            </a:r>
            <a:r>
              <a:rPr lang="ru-RU" sz="7600" dirty="0"/>
              <a:t>надлежащее функционирование ЕА;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Обеспечивает </a:t>
            </a:r>
            <a:r>
              <a:rPr lang="ru-RU" sz="7600" dirty="0"/>
              <a:t>согласованное и </a:t>
            </a:r>
            <a:r>
              <a:rPr lang="ru-RU" sz="7600" dirty="0" err="1"/>
              <a:t>транспарентное</a:t>
            </a:r>
            <a:r>
              <a:rPr lang="ru-RU" sz="7600" dirty="0"/>
              <a:t> функционирование деятельности ЕА в соответствии с целями и иными положениями Устава;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Обеспечивает</a:t>
            </a:r>
            <a:r>
              <a:rPr lang="ru-RU" sz="7600" dirty="0"/>
              <a:t>, чтобы предложения, отчёты и т. д. представлялись Генеральной Ассамблее скоординированным, </a:t>
            </a:r>
            <a:r>
              <a:rPr lang="ru-RU" sz="7600" dirty="0" err="1"/>
              <a:t>транспарентным</a:t>
            </a:r>
            <a:r>
              <a:rPr lang="ru-RU" sz="7600" dirty="0"/>
              <a:t> и всеобъемлющим </a:t>
            </a:r>
            <a:r>
              <a:rPr lang="ru-RU" sz="7600" dirty="0" smtClean="0"/>
              <a:t>образом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Подготовка соглашений и других договоров с </a:t>
            </a:r>
            <a:r>
              <a:rPr lang="ru-RU" sz="7600" dirty="0"/>
              <a:t>Европейской комиссией о функционировании системы экспертной оценки и разработке отраслевых схем аккредитации и других соответствующих вопросов;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Подготовка годовой Рабочей программы </a:t>
            </a:r>
            <a:r>
              <a:rPr lang="ru-RU" sz="7600" dirty="0"/>
              <a:t>и связанный с ней бюджет </a:t>
            </a:r>
            <a:r>
              <a:rPr lang="ru-RU" sz="7600" dirty="0" smtClean="0"/>
              <a:t>для </a:t>
            </a:r>
            <a:r>
              <a:rPr lang="ru-RU" sz="7600" dirty="0"/>
              <a:t>представления в Европейскую комиссию;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Обеспечивает ежегодное проведение финансового аудита </a:t>
            </a:r>
            <a:r>
              <a:rPr lang="ru-RU" sz="7600" dirty="0"/>
              <a:t>в соответствующем порядке для выполнения требований Устава</a:t>
            </a:r>
            <a:r>
              <a:rPr lang="ru-RU" sz="7600" dirty="0" smtClean="0"/>
              <a:t>;</a:t>
            </a:r>
            <a:endParaRPr lang="ru-RU" sz="7600" dirty="0"/>
          </a:p>
          <a:p>
            <a:pPr>
              <a:lnSpc>
                <a:spcPct val="75000"/>
              </a:lnSpc>
            </a:pPr>
            <a:r>
              <a:rPr lang="ru-RU" sz="7600" dirty="0" smtClean="0"/>
              <a:t>Контролирует </a:t>
            </a:r>
            <a:r>
              <a:rPr lang="ru-RU" sz="7600" dirty="0"/>
              <a:t>и обеспечивает надлежащую координацию работы, деятельности и отчетности комитетов EA;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Разрабатывает </a:t>
            </a:r>
            <a:r>
              <a:rPr lang="ru-RU" sz="7600" dirty="0"/>
              <a:t>предложения, касающиеся стратегии, политики и деятельности комитетов EA;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Развивает </a:t>
            </a:r>
            <a:r>
              <a:rPr lang="ru-RU" sz="7600" dirty="0"/>
              <a:t>международное сотрудничество между EA и соответствующими международными органами;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Обеспечивает </a:t>
            </a:r>
            <a:r>
              <a:rPr lang="ru-RU" sz="7600" dirty="0"/>
              <a:t>надлежащее сотрудничество с другими соответствующими организациями/ сторонами в области оценки соответствия;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Предоставляет </a:t>
            </a:r>
            <a:r>
              <a:rPr lang="ru-RU" sz="7600" dirty="0"/>
              <a:t>заинтересованным сторонам статус Признанной заинтересованной стороны после консультации с Консультативным советом и с одобрения Генеральной Ассамблеи;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Формирует </a:t>
            </a:r>
            <a:r>
              <a:rPr lang="ru-RU" sz="7600" dirty="0"/>
              <a:t>Секретариат и следит за его </a:t>
            </a:r>
            <a:r>
              <a:rPr lang="ru-RU" sz="7600" dirty="0" smtClean="0"/>
              <a:t>деятельностью;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Назначает исполнительного секретаря;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Уполномочивает </a:t>
            </a:r>
            <a:r>
              <a:rPr lang="ru-RU" sz="7600" dirty="0"/>
              <a:t>исполнительного секретаря подписывать трудовые договора с сотрудниками Секретариата и договора подряда с поставщиками и провайдерами услуг;</a:t>
            </a:r>
          </a:p>
          <a:p>
            <a:pPr>
              <a:lnSpc>
                <a:spcPct val="75000"/>
              </a:lnSpc>
            </a:pPr>
            <a:r>
              <a:rPr lang="ru-RU" sz="7600" dirty="0" smtClean="0"/>
              <a:t>Несет </a:t>
            </a:r>
            <a:r>
              <a:rPr lang="ru-RU" sz="7600" dirty="0"/>
              <a:t>ответственность ЕА как </a:t>
            </a:r>
            <a:r>
              <a:rPr lang="ru-RU" sz="7600" dirty="0" smtClean="0"/>
              <a:t>работодателя.</a:t>
            </a:r>
            <a:endParaRPr lang="ru-RU" sz="48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584" y="188640"/>
            <a:ext cx="7992888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Исполнительный комитет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8640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1628800"/>
            <a:ext cx="8229600" cy="218884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Осуществляет подготовку рекомендаций </a:t>
            </a:r>
            <a:r>
              <a:rPr lang="ru-RU" dirty="0"/>
              <a:t>Генеральной Ассамблее в отношении годовых финансовых отчётов и финансового отчёта Исполнительного комитета.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3656"/>
            <a:ext cx="8208912" cy="935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Комитет  по финансовому контролю</a:t>
            </a:r>
          </a:p>
        </p:txBody>
      </p:sp>
      <p:pic>
        <p:nvPicPr>
          <p:cNvPr id="2050" name="Picture 2" descr="ÐÐ°ÑÑÐ¸Ð½ÐºÐ¸ Ð¿Ð¾ Ð·Ð°Ð¿ÑÐ¾ÑÑ ÐºÐ°ÑÑÐ¸Ð½ÐºÐ¸ ÐºÐ¾Ð½ÑÑÐ¾Ð»Ñ ÑÐ¸Ð½Ð°Ð½ÑÑ ÐµÐ²Ñ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93305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2268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4870</TotalTime>
  <Words>1605</Words>
  <Application>Microsoft Office PowerPoint</Application>
  <PresentationFormat>Экран (4:3)</PresentationFormat>
  <Paragraphs>198</Paragraphs>
  <Slides>19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СТРУКТУРА  ЕВРОПЕЙСКОЙ ОРГАНИЗАЦИИ  ПО АККРЕДИТАЦИИ (ЕА)</vt:lpstr>
      <vt:lpstr>Презентация PowerPoint</vt:lpstr>
      <vt:lpstr>Структура ЕА</vt:lpstr>
      <vt:lpstr>Структура ЕА </vt:lpstr>
      <vt:lpstr>Генеральная  ассамблея (ГА) </vt:lpstr>
      <vt:lpstr>Генеральная  ассамблея (ГА) </vt:lpstr>
      <vt:lpstr>Исполнительный комитет</vt:lpstr>
      <vt:lpstr>Исполнительный комитет</vt:lpstr>
      <vt:lpstr> </vt:lpstr>
      <vt:lpstr>Секретариат</vt:lpstr>
      <vt:lpstr>Секретариат</vt:lpstr>
      <vt:lpstr>Консультативный комитет ЕА</vt:lpstr>
      <vt:lpstr>Совет по  многосторонним соглашениям EA BLA/MLA (MAC)</vt:lpstr>
      <vt:lpstr>Технические комитеты</vt:lpstr>
      <vt:lpstr>Комитет  по коммуникациям и публикациям</vt:lpstr>
      <vt:lpstr>Проблемы с составом и обязанностями Исполнительного комитета </vt:lpstr>
      <vt:lpstr>Стратегия ЕА 2025 </vt:lpstr>
      <vt:lpstr>Проект новой структуры ЕА 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Батаев</dc:creator>
  <cp:lastModifiedBy>Томшис Ольга Владимировна</cp:lastModifiedBy>
  <cp:revision>385</cp:revision>
  <cp:lastPrinted>2016-06-09T13:56:44Z</cp:lastPrinted>
  <dcterms:created xsi:type="dcterms:W3CDTF">2014-05-22T08:39:26Z</dcterms:created>
  <dcterms:modified xsi:type="dcterms:W3CDTF">2019-05-01T02:43:45Z</dcterms:modified>
</cp:coreProperties>
</file>