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32" r:id="rId2"/>
    <p:sldId id="413" r:id="rId3"/>
    <p:sldId id="456" r:id="rId4"/>
    <p:sldId id="447" r:id="rId5"/>
    <p:sldId id="446" r:id="rId6"/>
    <p:sldId id="448" r:id="rId7"/>
    <p:sldId id="449" r:id="rId8"/>
    <p:sldId id="451" r:id="rId9"/>
    <p:sldId id="455" r:id="rId10"/>
    <p:sldId id="271" r:id="rId11"/>
  </p:sldIdLst>
  <p:sldSz cx="9144000" cy="6858000" type="screen4x3"/>
  <p:notesSz cx="6669088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9EE7294-EDE4-4389-946B-3BB12F4ADB22}">
          <p14:sldIdLst>
            <p14:sldId id="432"/>
            <p14:sldId id="413"/>
            <p14:sldId id="456"/>
            <p14:sldId id="447"/>
            <p14:sldId id="446"/>
            <p14:sldId id="448"/>
            <p14:sldId id="449"/>
            <p14:sldId id="451"/>
            <p14:sldId id="455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5EE"/>
    <a:srgbClr val="00359E"/>
    <a:srgbClr val="FF0066"/>
    <a:srgbClr val="FDF7ED"/>
    <a:srgbClr val="F7FDDB"/>
    <a:srgbClr val="FDF9ED"/>
    <a:srgbClr val="BE0602"/>
    <a:srgbClr val="FFF2DD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90409" autoAdjust="0"/>
  </p:normalViewPr>
  <p:slideViewPr>
    <p:cSldViewPr>
      <p:cViewPr>
        <p:scale>
          <a:sx n="75" d="100"/>
          <a:sy n="75" d="100"/>
        </p:scale>
        <p:origin x="-13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5" d="100"/>
        <a:sy n="75" d="100"/>
      </p:scale>
      <p:origin x="0" y="151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0616" cy="493397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906" y="1"/>
            <a:ext cx="2890616" cy="493397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r">
              <a:defRPr sz="1200"/>
            </a:lvl1pPr>
          </a:lstStyle>
          <a:p>
            <a:fld id="{F9FC8088-C3F1-4016-B3C5-030C4EE87009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7691"/>
            <a:ext cx="2890616" cy="493396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906" y="9377691"/>
            <a:ext cx="2890616" cy="493396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r">
              <a:defRPr sz="1200"/>
            </a:lvl1pPr>
          </a:lstStyle>
          <a:p>
            <a:fld id="{F21E9CAD-5AE5-4E76-8FC0-F9F6C093C1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003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2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/>
          <a:lstStyle>
            <a:lvl1pPr algn="r">
              <a:defRPr sz="1200"/>
            </a:lvl1pPr>
          </a:lstStyle>
          <a:p>
            <a:fld id="{B185CFCC-6BDE-4FF1-8AA5-24CCEDC81638}" type="datetimeFigureOut">
              <a:rPr lang="ru-RU" smtClean="0"/>
              <a:t>03.10.2016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8363" y="741363"/>
            <a:ext cx="4932362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53" tIns="45277" rIns="90553" bIns="4527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689516"/>
            <a:ext cx="5335270" cy="4442698"/>
          </a:xfrm>
          <a:prstGeom prst="rect">
            <a:avLst/>
          </a:prstGeom>
        </p:spPr>
        <p:txBody>
          <a:bodyPr vert="horz" lIns="90553" tIns="45277" rIns="90553" bIns="4527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377319"/>
            <a:ext cx="2889938" cy="493633"/>
          </a:xfrm>
          <a:prstGeom prst="rect">
            <a:avLst/>
          </a:prstGeom>
        </p:spPr>
        <p:txBody>
          <a:bodyPr vert="horz" lIns="90553" tIns="45277" rIns="90553" bIns="45277" rtlCol="0" anchor="b"/>
          <a:lstStyle>
            <a:lvl1pPr algn="r">
              <a:defRPr sz="1200"/>
            </a:lvl1pPr>
          </a:lstStyle>
          <a:p>
            <a:fld id="{78EB053C-B7E3-4065-AEAA-6B72EEDE6A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248E-3A69-4898-AA22-3B920DA7D1BC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4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99A09-4BAF-4694-9E08-018E0EE6E971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6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E714C-5588-49DC-89BB-B6480727CFC5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60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58CA0-C5A5-4714-A450-605C83E50288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185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7C035-78F6-4FDE-8039-A084B5DD2492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7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90EBF-A186-49A6-A814-356E264A3E7C}" type="datetime1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84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59EE1-A64A-47AA-852E-EB5E77D79393}" type="datetime1">
              <a:rPr lang="ru-RU" smtClean="0"/>
              <a:t>03.10.2016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9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DFEA-6CF9-4648-BC88-E980C029942C}" type="datetime1">
              <a:rPr lang="ru-RU" smtClean="0"/>
              <a:t>03.10.2016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0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3721A-CC9A-4DC6-AD49-92FED57FE465}" type="datetime1">
              <a:rPr lang="ru-RU" smtClean="0"/>
              <a:t>03.10.2016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6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4B73-CC9D-435F-B682-E74285F270EE}" type="datetime1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76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4C83-744A-4FE8-8210-DC1337691CFB}" type="datetime1">
              <a:rPr lang="ru-RU" smtClean="0"/>
              <a:t>03.10.2016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9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8A155-5FBA-497E-85B3-E70119875B5E}" type="datetime1">
              <a:rPr lang="ru-RU" smtClean="0"/>
              <a:t>03.10.2016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B8124-6597-4820-97AE-F5F4C2EA7B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9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26"/>
          <a:stretch>
            <a:fillRect/>
          </a:stretch>
        </p:blipFill>
        <p:spPr bwMode="auto">
          <a:xfrm>
            <a:off x="0" y="0"/>
            <a:ext cx="8789047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836713"/>
            <a:ext cx="6984776" cy="3888432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Опыт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Европейской организации по аккредитации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(ЕА) в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формировании архива документов, содержащих результаты паритетных оценок ЕА и иные документы и записи ЕА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2072" y="6129064"/>
            <a:ext cx="6152728" cy="482860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5</a:t>
            </a:r>
            <a:r>
              <a:rPr lang="ru-RU" sz="2400" dirty="0" smtClean="0"/>
              <a:t> октября 2016 года</a:t>
            </a:r>
            <a:endParaRPr lang="ru-RU" sz="2400" i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72072" y="5445224"/>
            <a:ext cx="6152728" cy="1198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2400" i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72072" y="4941168"/>
            <a:ext cx="6688360" cy="11989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400" dirty="0" err="1" smtClean="0"/>
              <a:t>Батаев</a:t>
            </a:r>
            <a:r>
              <a:rPr lang="ru-RU" sz="2400" dirty="0" smtClean="0"/>
              <a:t> А.В.</a:t>
            </a:r>
          </a:p>
          <a:p>
            <a:pPr algn="l"/>
            <a:r>
              <a:rPr lang="ru-RU" sz="2400" i="1" dirty="0" smtClean="0"/>
              <a:t>Ведущий специалист отдела международного сотрудничества</a:t>
            </a:r>
          </a:p>
          <a:p>
            <a:pPr algn="l"/>
            <a:r>
              <a:rPr lang="ru-RU" sz="2400" i="1" dirty="0" smtClean="0"/>
              <a:t>Белорусского государственного центра аккредитации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3679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26"/>
          <a:stretch>
            <a:fillRect/>
          </a:stretch>
        </p:blipFill>
        <p:spPr bwMode="auto">
          <a:xfrm>
            <a:off x="0" y="0"/>
            <a:ext cx="8789047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130425"/>
            <a:ext cx="6838528" cy="1470025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517232"/>
            <a:ext cx="7128792" cy="79208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dirty="0" smtClean="0"/>
              <a:t>Белорусский государственный центр аккредитации</a:t>
            </a:r>
          </a:p>
          <a:p>
            <a:pPr algn="l"/>
            <a:r>
              <a:rPr lang="en-US" sz="2400" dirty="0" smtClean="0"/>
              <a:t>www.bsca.by</a:t>
            </a:r>
          </a:p>
          <a:p>
            <a:pPr algn="l"/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103682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entury Gothic" panose="020B0502020202020204" pitchFamily="34" charset="0"/>
              </a:rPr>
              <a:t>Официальный сайт ЕА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2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3558" t="12543" r="24199" b="5075"/>
          <a:stretch/>
        </p:blipFill>
        <p:spPr bwMode="auto">
          <a:xfrm>
            <a:off x="4572000" y="1340768"/>
            <a:ext cx="4320480" cy="38164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15224" t="11117" r="16186" b="6500"/>
          <a:stretch/>
        </p:blipFill>
        <p:spPr bwMode="auto">
          <a:xfrm>
            <a:off x="174080" y="3068960"/>
            <a:ext cx="4320480" cy="28803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9536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Документ ЕА-0/00:2015 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3</a:t>
            </a:fld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28800"/>
            <a:ext cx="3219450" cy="4676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403448" y="1606724"/>
            <a:ext cx="4906888" cy="256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В документе </a:t>
            </a:r>
            <a:r>
              <a:rPr lang="ru-RU" b="1" dirty="0" smtClean="0"/>
              <a:t>ЕА-0/00:2015 </a:t>
            </a:r>
            <a:r>
              <a:rPr lang="en-US" b="1" dirty="0" smtClean="0"/>
              <a:t>(</a:t>
            </a:r>
            <a:r>
              <a:rPr lang="ru-RU" b="1" dirty="0" smtClean="0"/>
              <a:t>пункты 3.7 и 6.2) </a:t>
            </a:r>
            <a:r>
              <a:rPr lang="ru-RU" dirty="0" smtClean="0"/>
              <a:t>описана процедура управления официальным сайтом ЕА 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07020" y="4289351"/>
            <a:ext cx="4906888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Ответственность за ведение официального сайта ЕА несет </a:t>
            </a:r>
            <a:r>
              <a:rPr lang="ru-RU" b="1" dirty="0" smtClean="0"/>
              <a:t>Секретариат ЕА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1637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entury Gothic" panose="020B0502020202020204" pitchFamily="34" charset="0"/>
              </a:rPr>
              <a:t>Раздел публикации (1)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4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7852" t="14538" r="8013" b="12486"/>
          <a:stretch/>
        </p:blipFill>
        <p:spPr bwMode="auto">
          <a:xfrm>
            <a:off x="1043608" y="1700808"/>
            <a:ext cx="7560840" cy="4320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613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Century Gothic" panose="020B0502020202020204" pitchFamily="34" charset="0"/>
              </a:rPr>
              <a:t>Раздел публикации (2)</a:t>
            </a:r>
            <a:br>
              <a:rPr lang="ru-RU" sz="2400" dirty="0" smtClean="0">
                <a:latin typeface="Century Gothic" panose="020B0502020202020204" pitchFamily="34" charset="0"/>
              </a:rPr>
            </a:br>
            <a:r>
              <a:rPr lang="ru-RU" sz="2400" dirty="0" smtClean="0">
                <a:latin typeface="Century Gothic" panose="020B0502020202020204" pitchFamily="34" charset="0"/>
              </a:rPr>
              <a:t>Документы для применения и технические документы</a:t>
            </a:r>
            <a:endParaRPr lang="ru-RU" sz="2400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5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14423" t="13682" r="8494" b="9352"/>
          <a:stretch/>
        </p:blipFill>
        <p:spPr bwMode="auto">
          <a:xfrm>
            <a:off x="981720" y="1700808"/>
            <a:ext cx="7560839" cy="4104456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156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entury Gothic" panose="020B0502020202020204" pitchFamily="34" charset="0"/>
              </a:rPr>
              <a:t>Авторизация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6</a:t>
            </a:fld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60252" t="23375" r="1892" b="36432"/>
          <a:stretch/>
        </p:blipFill>
        <p:spPr bwMode="auto">
          <a:xfrm>
            <a:off x="1403648" y="3501008"/>
            <a:ext cx="4032448" cy="26157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787208" cy="2044824"/>
          </a:xfrm>
        </p:spPr>
        <p:txBody>
          <a:bodyPr>
            <a:normAutofit/>
          </a:bodyPr>
          <a:lstStyle/>
          <a:p>
            <a:pPr marL="892175" lvl="1" indent="-434975">
              <a:buFont typeface="Wingdings" panose="05000000000000000000" pitchFamily="2" charset="2"/>
              <a:buChar char="q"/>
            </a:pPr>
            <a:r>
              <a:rPr lang="ru-RU" dirty="0" smtClean="0"/>
              <a:t>Конфиденциальная информация</a:t>
            </a:r>
          </a:p>
          <a:p>
            <a:pPr marL="892175" lvl="1" indent="-434975">
              <a:buFont typeface="Wingdings" panose="05000000000000000000" pitchFamily="2" charset="2"/>
              <a:buChar char="q"/>
            </a:pPr>
            <a:r>
              <a:rPr lang="ru-RU" dirty="0" smtClean="0"/>
              <a:t>Доступ только для членов ЕА</a:t>
            </a:r>
          </a:p>
          <a:p>
            <a:pPr marL="892175" lvl="1" indent="-434975">
              <a:buFont typeface="Wingdings" panose="05000000000000000000" pitchFamily="2" charset="2"/>
              <a:buChar char="q"/>
            </a:pPr>
            <a:r>
              <a:rPr lang="ru-RU" dirty="0" smtClean="0"/>
              <a:t>Использование логина и пароля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264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Century Gothic" panose="020B0502020202020204" pitchFamily="34" charset="0"/>
              </a:rPr>
              <a:t>Интранет</a:t>
            </a:r>
            <a:r>
              <a:rPr lang="ru-RU" dirty="0" smtClean="0">
                <a:latin typeface="Century Gothic" panose="020B0502020202020204" pitchFamily="34" charset="0"/>
              </a:rPr>
              <a:t> (1)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7</a:t>
            </a:fld>
            <a:endParaRPr lang="ru-RU"/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l="1282" t="12543" r="3525" b="8495"/>
          <a:stretch/>
        </p:blipFill>
        <p:spPr bwMode="auto">
          <a:xfrm>
            <a:off x="827584" y="1340768"/>
            <a:ext cx="7704856" cy="432048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97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Century Gothic" panose="020B0502020202020204" pitchFamily="34" charset="0"/>
              </a:rPr>
              <a:t>Интранет</a:t>
            </a:r>
            <a:r>
              <a:rPr lang="ru-RU" dirty="0">
                <a:latin typeface="Century Gothic" panose="020B0502020202020204" pitchFamily="34" charset="0"/>
              </a:rPr>
              <a:t> </a:t>
            </a:r>
            <a:r>
              <a:rPr lang="ru-RU" dirty="0" smtClean="0">
                <a:latin typeface="Century Gothic" panose="020B0502020202020204" pitchFamily="34" charset="0"/>
              </a:rPr>
              <a:t>(2)</a:t>
            </a: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8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564" t="12543" r="2884" b="7355"/>
          <a:stretch/>
        </p:blipFill>
        <p:spPr bwMode="auto">
          <a:xfrm>
            <a:off x="755576" y="1556792"/>
            <a:ext cx="8064896" cy="4392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63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ru-RU" sz="4000" dirty="0" smtClean="0">
                <a:latin typeface="Century Gothic" panose="020B0502020202020204" pitchFamily="34" charset="0"/>
              </a:rPr>
              <a:t>Раздел о паритетных оценках</a:t>
            </a:r>
            <a:endParaRPr lang="ru-RU" sz="4000" dirty="0">
              <a:latin typeface="Century Gothic" panose="020B0502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B8124-6597-4820-97AE-F5F4C2EA7B42}" type="slidenum">
              <a:rPr lang="ru-RU" smtClean="0"/>
              <a:t>9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/>
          <a:srcRect t="11402" r="1602" b="7070"/>
          <a:stretch/>
        </p:blipFill>
        <p:spPr bwMode="auto">
          <a:xfrm>
            <a:off x="395536" y="1556792"/>
            <a:ext cx="8363272" cy="42232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9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3989</TotalTime>
  <Words>120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Опыт Европейской организации по аккредитации (ЕА) в формировании архива документов, содержащих результаты паритетных оценок ЕА и иные документы и записи ЕА </vt:lpstr>
      <vt:lpstr>Официальный сайт ЕА</vt:lpstr>
      <vt:lpstr>Документ ЕА-0/00:2015 </vt:lpstr>
      <vt:lpstr>Раздел публикации (1)</vt:lpstr>
      <vt:lpstr>Раздел публикации (2) Документы для применения и технические документы</vt:lpstr>
      <vt:lpstr>Авторизация</vt:lpstr>
      <vt:lpstr>Интранет (1)</vt:lpstr>
      <vt:lpstr>Интранет (2)</vt:lpstr>
      <vt:lpstr>Раздел о паритетных оценках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Батаев</dc:creator>
  <cp:lastModifiedBy>Батаев</cp:lastModifiedBy>
  <cp:revision>320</cp:revision>
  <cp:lastPrinted>2016-06-09T13:56:44Z</cp:lastPrinted>
  <dcterms:created xsi:type="dcterms:W3CDTF">2014-05-22T08:39:26Z</dcterms:created>
  <dcterms:modified xsi:type="dcterms:W3CDTF">2016-10-03T07:28:11Z</dcterms:modified>
</cp:coreProperties>
</file>